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av" ContentType="audio/x-wav"/>
  <Default Extension="jpeg" ContentType="image/jpeg"/>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44"/>
  </p:handoutMasterIdLst>
  <p:sldIdLst>
    <p:sldId id="256" r:id="rId3"/>
    <p:sldId id="331" r:id="rId4"/>
    <p:sldId id="334" r:id="rId6"/>
    <p:sldId id="337" r:id="rId7"/>
    <p:sldId id="336" r:id="rId8"/>
    <p:sldId id="335" r:id="rId9"/>
    <p:sldId id="258" r:id="rId10"/>
    <p:sldId id="327" r:id="rId11"/>
    <p:sldId id="332" r:id="rId12"/>
    <p:sldId id="338" r:id="rId13"/>
    <p:sldId id="326" r:id="rId14"/>
    <p:sldId id="269" r:id="rId15"/>
    <p:sldId id="320" r:id="rId16"/>
    <p:sldId id="328" r:id="rId17"/>
    <p:sldId id="304" r:id="rId18"/>
    <p:sldId id="339" r:id="rId19"/>
    <p:sldId id="278" r:id="rId20"/>
    <p:sldId id="277" r:id="rId21"/>
    <p:sldId id="317" r:id="rId22"/>
    <p:sldId id="308" r:id="rId23"/>
    <p:sldId id="289" r:id="rId24"/>
    <p:sldId id="279" r:id="rId25"/>
    <p:sldId id="323" r:id="rId26"/>
    <p:sldId id="340" r:id="rId27"/>
    <p:sldId id="324" r:id="rId28"/>
    <p:sldId id="281" r:id="rId29"/>
    <p:sldId id="282" r:id="rId30"/>
    <p:sldId id="283" r:id="rId31"/>
    <p:sldId id="284" r:id="rId32"/>
    <p:sldId id="285" r:id="rId33"/>
    <p:sldId id="309" r:id="rId34"/>
    <p:sldId id="302" r:id="rId35"/>
    <p:sldId id="312" r:id="rId36"/>
    <p:sldId id="305" r:id="rId37"/>
    <p:sldId id="286" r:id="rId38"/>
    <p:sldId id="319" r:id="rId39"/>
    <p:sldId id="280" r:id="rId40"/>
    <p:sldId id="333" r:id="rId41"/>
    <p:sldId id="330" r:id="rId42"/>
    <p:sldId id="329" r:id="rId43"/>
  </p:sldIdLst>
  <p:sldSz cx="9144000" cy="6858000" type="screen4x3"/>
  <p:notesSz cx="6858000" cy="9144000"/>
  <p:custShowLst>
    <p:custShow name="自定义放映1" id="0">
      <p:sldLst>
        <p:sld r:id="rId34"/>
      </p:sldLst>
    </p:custShow>
    <p:custShow name="自定义放映2" id="1">
      <p:sldLst>
        <p:sld r:id="rId35"/>
      </p:sldLst>
    </p:custShow>
    <p:custShow name="自定义放映3" id="2">
      <p:sldLst/>
    </p:custShow>
  </p:custShowLst>
  <p:defaultTextStyle>
    <a:defPPr>
      <a:defRPr lang="zh-CN"/>
    </a:defPPr>
    <a:lvl1pPr marL="0" lvl="0"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pitchFamily="18"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2FDB2607-1784-4EEB-B798-7EB5836EED8A}">
        <p14:showMediaCtrls xmlns:p14="http://schemas.microsoft.com/office/powerpoint/2010/main" val="1"/>
      </p:ext>
    </p:extLst>
  </p:showPr>
  <p:clrMru>
    <a:srgbClr val="FC6804"/>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24716"/>
    <p:restoredTop sz="76417"/>
  </p:normalViewPr>
  <p:slideViewPr>
    <p:cSldViewPr showGuides="1">
      <p:cViewPr>
        <p:scale>
          <a:sx n="75" d="100"/>
          <a:sy n="75" d="100"/>
        </p:scale>
        <p:origin x="-174" y="6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4146"/>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handoutMaster" Target="handoutMasters/handoutMaster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5.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lnSpc>
                <a:spcPct val="90000"/>
              </a:lnSpc>
              <a:spcBef>
                <a:spcPct val="20000"/>
              </a:spcBef>
              <a:buClr>
                <a:schemeClr val="accent2"/>
              </a:buClr>
              <a:buSzPct val="80000"/>
              <a:buFont typeface="Wingdings" panose="05000000000000000000" pitchFamily="2" charset="2"/>
              <a:buChar char="l"/>
              <a:defRPr kumimoji="1" sz="1200"/>
            </a:lvl1pPr>
          </a:lstStyle>
          <a:p>
            <a:pPr marL="0" marR="0" lvl="0" indent="0" algn="l" defTabSz="914400" rtl="0" eaLnBrk="1" fontAlgn="base" latinLnBrk="0" hangingPunct="1">
              <a:lnSpc>
                <a:spcPct val="90000"/>
              </a:lnSpc>
              <a:spcBef>
                <a:spcPct val="20000"/>
              </a:spcBef>
              <a:spcAft>
                <a:spcPct val="0"/>
              </a:spcAft>
              <a:buClr>
                <a:schemeClr val="accent2"/>
              </a:buClr>
              <a:buSzPct val="80000"/>
              <a:buFont typeface="Wingdings" panose="05000000000000000000" pitchFamily="2" charset="2"/>
              <a:buChar char="l"/>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8611" name="Rectangle 3"/>
          <p:cNvSpPr>
            <a:spLocks noGrp="1" noChangeArrowheads="1"/>
          </p:cNvSpPr>
          <p:nvPr>
            <p:ph type="dt" sz="quarter"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a:lnSpc>
                <a:spcPct val="90000"/>
              </a:lnSpc>
              <a:spcBef>
                <a:spcPct val="20000"/>
              </a:spcBef>
              <a:buClr>
                <a:schemeClr val="accent2"/>
              </a:buClr>
              <a:buSzPct val="80000"/>
              <a:buFont typeface="Wingdings" panose="05000000000000000000" pitchFamily="2" charset="2"/>
              <a:buChar char="l"/>
              <a:defRPr kumimoji="1" sz="1200"/>
            </a:lvl1pPr>
          </a:lstStyle>
          <a:p>
            <a:pPr marL="0" marR="0" lvl="0" indent="0" algn="r" defTabSz="914400" rtl="0" eaLnBrk="1" fontAlgn="base" latinLnBrk="0" hangingPunct="1">
              <a:lnSpc>
                <a:spcPct val="90000"/>
              </a:lnSpc>
              <a:spcBef>
                <a:spcPct val="20000"/>
              </a:spcBef>
              <a:spcAft>
                <a:spcPct val="0"/>
              </a:spcAft>
              <a:buClr>
                <a:schemeClr val="accent2"/>
              </a:buClr>
              <a:buSzPct val="80000"/>
              <a:buFont typeface="Wingdings" panose="05000000000000000000" pitchFamily="2" charset="2"/>
              <a:buChar char="l"/>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8612" name="Rectangle 4"/>
          <p:cNvSpPr>
            <a:spLocks noGrp="1" noChangeArrowheads="1"/>
          </p:cNvSpPr>
          <p:nvPr>
            <p:ph type="ftr" sz="quarter" idx="2"/>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a:lnSpc>
                <a:spcPct val="90000"/>
              </a:lnSpc>
              <a:spcBef>
                <a:spcPct val="20000"/>
              </a:spcBef>
              <a:buClr>
                <a:schemeClr val="accent2"/>
              </a:buClr>
              <a:buSzPct val="80000"/>
              <a:buFont typeface="Wingdings" panose="05000000000000000000" pitchFamily="2" charset="2"/>
              <a:buChar char="l"/>
              <a:defRPr kumimoji="1" sz="1200"/>
            </a:lvl1pPr>
          </a:lstStyle>
          <a:p>
            <a:pPr marL="0" marR="0" lvl="0" indent="0" algn="l" defTabSz="914400" rtl="0" eaLnBrk="1" fontAlgn="base" latinLnBrk="0" hangingPunct="1">
              <a:lnSpc>
                <a:spcPct val="90000"/>
              </a:lnSpc>
              <a:spcBef>
                <a:spcPct val="20000"/>
              </a:spcBef>
              <a:spcAft>
                <a:spcPct val="0"/>
              </a:spcAft>
              <a:buClr>
                <a:schemeClr val="accent2"/>
              </a:buClr>
              <a:buSzPct val="80000"/>
              <a:buFont typeface="Wingdings" panose="05000000000000000000" pitchFamily="2" charset="2"/>
              <a:buChar char="l"/>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8613" name="Rectangle 5"/>
          <p:cNvSpPr>
            <a:spLocks noGrp="1" noChangeArrowheads="1"/>
          </p:cNvSpPr>
          <p:nvPr>
            <p:ph type="sldNum" sz="quarter" idx="3"/>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lnSpc>
                <a:spcPct val="90000"/>
              </a:lnSpc>
              <a:spcBef>
                <a:spcPct val="20000"/>
              </a:spcBef>
              <a:buClr>
                <a:schemeClr val="accent2"/>
              </a:buClr>
              <a:buSzPct val="80000"/>
              <a:buFont typeface="Wingdings" panose="05000000000000000000" pitchFamily="2" charset="2"/>
              <a:buChar char="l"/>
            </a:pPr>
            <a:fld id="{9A0DB2DC-4C9A-4742-B13C-FB6460FD3503}" type="slidenum">
              <a:rPr lang="en-US" altLang="zh-CN" sz="1200" dirty="0"/>
            </a:fld>
            <a:endParaRPr lang="en-US" altLang="zh-CN" sz="1200"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lnSpc>
                <a:spcPct val="90000"/>
              </a:lnSpc>
              <a:spcBef>
                <a:spcPct val="20000"/>
              </a:spcBef>
              <a:buClr>
                <a:schemeClr val="accent2"/>
              </a:buClr>
              <a:buSzPct val="80000"/>
              <a:buFont typeface="Wingdings" panose="05000000000000000000" pitchFamily="2" charset="2"/>
              <a:buChar char="l"/>
              <a:defRPr kumimoji="1" sz="1200"/>
            </a:lvl1pPr>
          </a:lstStyle>
          <a:p>
            <a:pPr marL="0" marR="0" lvl="0" indent="0" algn="l" defTabSz="914400" rtl="0" eaLnBrk="1" fontAlgn="base" latinLnBrk="0" hangingPunct="1">
              <a:lnSpc>
                <a:spcPct val="90000"/>
              </a:lnSpc>
              <a:spcBef>
                <a:spcPct val="20000"/>
              </a:spcBef>
              <a:spcAft>
                <a:spcPct val="0"/>
              </a:spcAft>
              <a:buClr>
                <a:schemeClr val="accent2"/>
              </a:buClr>
              <a:buSzPct val="80000"/>
              <a:buFont typeface="Wingdings" panose="05000000000000000000" pitchFamily="2" charset="2"/>
              <a:buChar char="l"/>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6563" name="Rectangle 3"/>
          <p:cNvSpPr>
            <a:spLocks noGrp="1" noChangeArrowheads="1"/>
          </p:cNvSpPr>
          <p:nvPr>
            <p:ph type="dt"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a:lnSpc>
                <a:spcPct val="90000"/>
              </a:lnSpc>
              <a:spcBef>
                <a:spcPct val="20000"/>
              </a:spcBef>
              <a:buClr>
                <a:schemeClr val="accent2"/>
              </a:buClr>
              <a:buSzPct val="80000"/>
              <a:buFont typeface="Wingdings" panose="05000000000000000000" pitchFamily="2" charset="2"/>
              <a:buChar char="l"/>
              <a:defRPr kumimoji="1" sz="1200"/>
            </a:lvl1pPr>
          </a:lstStyle>
          <a:p>
            <a:pPr marL="0" marR="0" lvl="0" indent="0" algn="r" defTabSz="914400" rtl="0" eaLnBrk="1" fontAlgn="base" latinLnBrk="0" hangingPunct="1">
              <a:lnSpc>
                <a:spcPct val="90000"/>
              </a:lnSpc>
              <a:spcBef>
                <a:spcPct val="20000"/>
              </a:spcBef>
              <a:spcAft>
                <a:spcPct val="0"/>
              </a:spcAft>
              <a:buClr>
                <a:schemeClr val="accent2"/>
              </a:buClr>
              <a:buSzPct val="80000"/>
              <a:buFont typeface="Wingdings" panose="05000000000000000000" pitchFamily="2" charset="2"/>
              <a:buChar char="l"/>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44036" name="Rectangle 4"/>
          <p:cNvSpPr>
            <a:spLocks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66565" name="Rectangle 5"/>
          <p:cNvSpPr>
            <a:spLocks noGrp="1" noChangeArrowheads="1"/>
          </p:cNvSpPr>
          <p:nvPr>
            <p:ph type="body" sz="quarter" idx="3"/>
          </p:nvPr>
        </p:nvSpPr>
        <p:spPr bwMode="auto">
          <a:xfrm>
            <a:off x="914400" y="4343400"/>
            <a:ext cx="50292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单击此处编辑母版文本样式</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457200" marR="0" lvl="1"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第二级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914400" marR="0" lvl="2"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第三级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1371600" marR="0" lvl="3"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第四级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1828800" marR="0" lvl="4" indent="0" algn="l" defTabSz="914400" rtl="0" eaLnBrk="1" fontAlgn="base" latinLnBrk="0" hangingPunct="1">
              <a:lnSpc>
                <a:spcPct val="100000"/>
              </a:lnSpc>
              <a:spcBef>
                <a:spcPct val="30000"/>
              </a:spcBef>
              <a:spcAft>
                <a:spcPct val="0"/>
              </a:spcAft>
              <a:buClrTx/>
              <a:buSzTx/>
              <a:buFontTx/>
              <a:buNone/>
              <a:defRPr/>
            </a:pPr>
            <a:r>
              <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第五级</a:t>
            </a:r>
            <a:endParaRPr kumimoji="1" lang="zh-CN" altLang="en-US"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6566" name="Rectangle 6"/>
          <p:cNvSpPr>
            <a:spLocks noGrp="1" noChangeArrowheads="1"/>
          </p:cNvSpPr>
          <p:nvPr>
            <p:ph type="ftr" sz="quarter" idx="4"/>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a:lnSpc>
                <a:spcPct val="90000"/>
              </a:lnSpc>
              <a:spcBef>
                <a:spcPct val="20000"/>
              </a:spcBef>
              <a:buClr>
                <a:schemeClr val="accent2"/>
              </a:buClr>
              <a:buSzPct val="80000"/>
              <a:buFont typeface="Wingdings" panose="05000000000000000000" pitchFamily="2" charset="2"/>
              <a:buChar char="l"/>
              <a:defRPr kumimoji="1" sz="1200"/>
            </a:lvl1pPr>
          </a:lstStyle>
          <a:p>
            <a:pPr marL="0" marR="0" lvl="0" indent="0" algn="l" defTabSz="914400" rtl="0" eaLnBrk="1" fontAlgn="base" latinLnBrk="0" hangingPunct="1">
              <a:lnSpc>
                <a:spcPct val="90000"/>
              </a:lnSpc>
              <a:spcBef>
                <a:spcPct val="20000"/>
              </a:spcBef>
              <a:spcAft>
                <a:spcPct val="0"/>
              </a:spcAft>
              <a:buClr>
                <a:schemeClr val="accent2"/>
              </a:buClr>
              <a:buSzPct val="80000"/>
              <a:buFont typeface="Wingdings" panose="05000000000000000000" pitchFamily="2" charset="2"/>
              <a:buChar char="l"/>
              <a:defRPr/>
            </a:pPr>
            <a:endParaRPr kumimoji="1" lang="en-US" altLang="zh-CN" sz="12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6567" name="Rectangle 7"/>
          <p:cNvSpPr>
            <a:spLocks noGrp="1" noChangeArrowheads="1"/>
          </p:cNvSpPr>
          <p:nvPr>
            <p:ph type="sldNum" sz="quarter" idx="5"/>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lnSpc>
                <a:spcPct val="90000"/>
              </a:lnSpc>
              <a:spcBef>
                <a:spcPct val="20000"/>
              </a:spcBef>
              <a:buClr>
                <a:schemeClr val="accent2"/>
              </a:buClr>
              <a:buSzPct val="80000"/>
              <a:buFont typeface="Wingdings" panose="05000000000000000000" pitchFamily="2" charset="2"/>
              <a:buChar char="l"/>
            </a:pPr>
            <a:fld id="{9A0DB2DC-4C9A-4742-B13C-FB6460FD3503}" type="slidenum">
              <a:rPr lang="en-US" altLang="zh-CN" sz="1200" dirty="0"/>
            </a:fld>
            <a:endParaRPr lang="en-US" altLang="zh-CN" sz="1200" dirty="0"/>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9" Type="http://schemas.openxmlformats.org/officeDocument/2006/relationships/hyperlink" Target="http://www.ccnu.com/tech/lanhistory/lanhistory7.htm" TargetMode="External"/><Relationship Id="rId8" Type="http://schemas.openxmlformats.org/officeDocument/2006/relationships/hyperlink" Target="http://www.ccnu.com/tech/lanhistory/lanhistory6.htm" TargetMode="External"/><Relationship Id="rId7" Type="http://schemas.openxmlformats.org/officeDocument/2006/relationships/hyperlink" Target="http://www.ccnu.com/tech/lanhistory/lanhistory5.htm" TargetMode="External"/><Relationship Id="rId6" Type="http://schemas.openxmlformats.org/officeDocument/2006/relationships/hyperlink" Target="http://www.ccnu.com/tech/lanhistory/lanhistory4.htm" TargetMode="External"/><Relationship Id="rId5" Type="http://schemas.openxmlformats.org/officeDocument/2006/relationships/hyperlink" Target="http://www.ccnu.com/tech/lanhistory/lanhistory3.htm" TargetMode="External"/><Relationship Id="rId4" Type="http://schemas.openxmlformats.org/officeDocument/2006/relationships/hyperlink" Target="http://www.ccnu.com/tech/lanhistory/lanhistory2.htm" TargetMode="External"/><Relationship Id="rId3" Type="http://schemas.openxmlformats.org/officeDocument/2006/relationships/hyperlink" Target="http://www.ccnu.com/tech/lanhistory/lanhistory1.htm" TargetMode="External"/><Relationship Id="rId2" Type="http://schemas.openxmlformats.org/officeDocument/2006/relationships/notesMaster" Target="../notesMasters/notesMaster1.xml"/><Relationship Id="rId10" Type="http://schemas.openxmlformats.org/officeDocument/2006/relationships/hyperlink" Target="http://www.ccnu.com/tech/lanhistory/lanhistory8.htm" TargetMode="Externa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9" Type="http://schemas.openxmlformats.org/officeDocument/2006/relationships/hyperlink" Target="http://www.ccnu.com/tech/lanhistory/lanhistory7.htm" TargetMode="External"/><Relationship Id="rId8" Type="http://schemas.openxmlformats.org/officeDocument/2006/relationships/hyperlink" Target="http://www.ccnu.com/tech/lanhistory/lanhistory6.htm" TargetMode="External"/><Relationship Id="rId7" Type="http://schemas.openxmlformats.org/officeDocument/2006/relationships/hyperlink" Target="http://www.ccnu.com/tech/lanhistory/lanhistory5.htm" TargetMode="External"/><Relationship Id="rId6" Type="http://schemas.openxmlformats.org/officeDocument/2006/relationships/hyperlink" Target="http://www.ccnu.com/tech/lanhistory/lanhistory4.htm" TargetMode="External"/><Relationship Id="rId5" Type="http://schemas.openxmlformats.org/officeDocument/2006/relationships/hyperlink" Target="http://www.ccnu.com/tech/lanhistory/lanhistory3.htm" TargetMode="External"/><Relationship Id="rId4" Type="http://schemas.openxmlformats.org/officeDocument/2006/relationships/hyperlink" Target="http://www.ccnu.com/tech/lanhistory/lanhistory2.htm" TargetMode="External"/><Relationship Id="rId3" Type="http://schemas.openxmlformats.org/officeDocument/2006/relationships/hyperlink" Target="http://www.ccnu.com/tech/lanhistory/lanhistory1.htm" TargetMode="External"/><Relationship Id="rId2" Type="http://schemas.openxmlformats.org/officeDocument/2006/relationships/notesMaster" Target="../notesMasters/notesMaster1.xml"/><Relationship Id="rId10" Type="http://schemas.openxmlformats.org/officeDocument/2006/relationships/hyperlink" Target="http://www.ccnu.com/tech/lanhistory/lanhistory8.htm" TargetMode="Externa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9" Type="http://schemas.openxmlformats.org/officeDocument/2006/relationships/hyperlink" Target="http://www.ccnu.com/tech/lanhistory/lanhistory7.htm" TargetMode="External"/><Relationship Id="rId8" Type="http://schemas.openxmlformats.org/officeDocument/2006/relationships/hyperlink" Target="http://www.ccnu.com/tech/lanhistory/lanhistory6.htm" TargetMode="External"/><Relationship Id="rId7" Type="http://schemas.openxmlformats.org/officeDocument/2006/relationships/hyperlink" Target="http://www.ccnu.com/tech/lanhistory/lanhistory5.htm" TargetMode="External"/><Relationship Id="rId6" Type="http://schemas.openxmlformats.org/officeDocument/2006/relationships/hyperlink" Target="http://www.ccnu.com/tech/lanhistory/lanhistory4.htm" TargetMode="External"/><Relationship Id="rId5" Type="http://schemas.openxmlformats.org/officeDocument/2006/relationships/hyperlink" Target="http://www.ccnu.com/tech/lanhistory/lanhistory3.htm" TargetMode="External"/><Relationship Id="rId4" Type="http://schemas.openxmlformats.org/officeDocument/2006/relationships/hyperlink" Target="http://www.ccnu.com/tech/lanhistory/lanhistory2.htm" TargetMode="External"/><Relationship Id="rId3" Type="http://schemas.openxmlformats.org/officeDocument/2006/relationships/hyperlink" Target="http://www.ccnu.com/tech/lanhistory/lanhistory1.htm" TargetMode="External"/><Relationship Id="rId2" Type="http://schemas.openxmlformats.org/officeDocument/2006/relationships/notesMaster" Target="../notesMasters/notesMaster1.xml"/><Relationship Id="rId10" Type="http://schemas.openxmlformats.org/officeDocument/2006/relationships/hyperlink" Target="http://www.ccnu.com/tech/lanhistory/lanhistory8.htm" TargetMode="Externa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9" Type="http://schemas.openxmlformats.org/officeDocument/2006/relationships/hyperlink" Target="http://www.ccnu.com/tech/lanhistory/lanhistory7.htm" TargetMode="External"/><Relationship Id="rId8" Type="http://schemas.openxmlformats.org/officeDocument/2006/relationships/hyperlink" Target="http://www.ccnu.com/tech/lanhistory/lanhistory6.htm" TargetMode="External"/><Relationship Id="rId7" Type="http://schemas.openxmlformats.org/officeDocument/2006/relationships/hyperlink" Target="http://www.ccnu.com/tech/lanhistory/lanhistory5.htm" TargetMode="External"/><Relationship Id="rId6" Type="http://schemas.openxmlformats.org/officeDocument/2006/relationships/hyperlink" Target="http://www.ccnu.com/tech/lanhistory/lanhistory4.htm" TargetMode="External"/><Relationship Id="rId5" Type="http://schemas.openxmlformats.org/officeDocument/2006/relationships/hyperlink" Target="http://www.ccnu.com/tech/lanhistory/lanhistory3.htm" TargetMode="External"/><Relationship Id="rId4" Type="http://schemas.openxmlformats.org/officeDocument/2006/relationships/hyperlink" Target="http://www.ccnu.com/tech/lanhistory/lanhistory2.htm" TargetMode="External"/><Relationship Id="rId3" Type="http://schemas.openxmlformats.org/officeDocument/2006/relationships/hyperlink" Target="http://www.ccnu.com/tech/lanhistory/lanhistory1.htm" TargetMode="External"/><Relationship Id="rId2" Type="http://schemas.openxmlformats.org/officeDocument/2006/relationships/notesMaster" Target="../notesMasters/notesMaster1.xml"/><Relationship Id="rId10" Type="http://schemas.openxmlformats.org/officeDocument/2006/relationships/hyperlink" Target="http://www.ccnu.com/tech/lanhistory/lanhistory8.htm" TargetMode="Externa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9" Type="http://schemas.openxmlformats.org/officeDocument/2006/relationships/hyperlink" Target="http://www.ccnu.com/tech/lanhistory/lanhistory7.htm" TargetMode="External"/><Relationship Id="rId8" Type="http://schemas.openxmlformats.org/officeDocument/2006/relationships/hyperlink" Target="http://www.ccnu.com/tech/lanhistory/lanhistory6.htm" TargetMode="External"/><Relationship Id="rId7" Type="http://schemas.openxmlformats.org/officeDocument/2006/relationships/hyperlink" Target="http://www.ccnu.com/tech/lanhistory/lanhistory5.htm" TargetMode="External"/><Relationship Id="rId6" Type="http://schemas.openxmlformats.org/officeDocument/2006/relationships/hyperlink" Target="http://www.ccnu.com/tech/lanhistory/lanhistory4.htm" TargetMode="External"/><Relationship Id="rId5" Type="http://schemas.openxmlformats.org/officeDocument/2006/relationships/hyperlink" Target="http://www.ccnu.com/tech/lanhistory/lanhistory3.htm" TargetMode="External"/><Relationship Id="rId4" Type="http://schemas.openxmlformats.org/officeDocument/2006/relationships/hyperlink" Target="http://www.ccnu.com/tech/lanhistory/lanhistory2.htm" TargetMode="External"/><Relationship Id="rId3" Type="http://schemas.openxmlformats.org/officeDocument/2006/relationships/hyperlink" Target="http://www.ccnu.com/tech/lanhistory/lanhistory1.htm" TargetMode="External"/><Relationship Id="rId2" Type="http://schemas.openxmlformats.org/officeDocument/2006/relationships/notesMaster" Target="../notesMasters/notesMaster1.xml"/><Relationship Id="rId10" Type="http://schemas.openxmlformats.org/officeDocument/2006/relationships/hyperlink" Target="http://www.ccnu.com/tech/lanhistory/lanhistory8.htm" TargetMode="Externa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9" Type="http://schemas.openxmlformats.org/officeDocument/2006/relationships/hyperlink" Target="http://www.ccnu.com/tech/lanhistory/lanhistory7.htm" TargetMode="External"/><Relationship Id="rId8" Type="http://schemas.openxmlformats.org/officeDocument/2006/relationships/hyperlink" Target="http://www.ccnu.com/tech/lanhistory/lanhistory6.htm" TargetMode="External"/><Relationship Id="rId7" Type="http://schemas.openxmlformats.org/officeDocument/2006/relationships/hyperlink" Target="http://www.ccnu.com/tech/lanhistory/lanhistory5.htm" TargetMode="External"/><Relationship Id="rId6" Type="http://schemas.openxmlformats.org/officeDocument/2006/relationships/hyperlink" Target="http://www.ccnu.com/tech/lanhistory/lanhistory4.htm" TargetMode="External"/><Relationship Id="rId5" Type="http://schemas.openxmlformats.org/officeDocument/2006/relationships/hyperlink" Target="http://www.ccnu.com/tech/lanhistory/lanhistory3.htm" TargetMode="External"/><Relationship Id="rId4" Type="http://schemas.openxmlformats.org/officeDocument/2006/relationships/hyperlink" Target="http://www.ccnu.com/tech/lanhistory/lanhistory2.htm" TargetMode="External"/><Relationship Id="rId3" Type="http://schemas.openxmlformats.org/officeDocument/2006/relationships/hyperlink" Target="http://www.ccnu.com/tech/lanhistory/lanhistory1.htm" TargetMode="External"/><Relationship Id="rId2" Type="http://schemas.openxmlformats.org/officeDocument/2006/relationships/notesMaster" Target="../notesMasters/notesMaster1.xml"/><Relationship Id="rId10" Type="http://schemas.openxmlformats.org/officeDocument/2006/relationships/hyperlink" Target="http://www.ccnu.com/tech/lanhistory/lanhistory8.htm" TargetMode="Externa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9" Type="http://schemas.openxmlformats.org/officeDocument/2006/relationships/hyperlink" Target="http://www.ccnu.com/tech/lanhistory/lanhistory7.htm" TargetMode="External"/><Relationship Id="rId8" Type="http://schemas.openxmlformats.org/officeDocument/2006/relationships/hyperlink" Target="http://www.ccnu.com/tech/lanhistory/lanhistory6.htm" TargetMode="External"/><Relationship Id="rId7" Type="http://schemas.openxmlformats.org/officeDocument/2006/relationships/hyperlink" Target="http://www.ccnu.com/tech/lanhistory/lanhistory5.htm" TargetMode="External"/><Relationship Id="rId6" Type="http://schemas.openxmlformats.org/officeDocument/2006/relationships/hyperlink" Target="http://www.ccnu.com/tech/lanhistory/lanhistory4.htm" TargetMode="External"/><Relationship Id="rId5" Type="http://schemas.openxmlformats.org/officeDocument/2006/relationships/hyperlink" Target="http://www.ccnu.com/tech/lanhistory/lanhistory3.htm" TargetMode="External"/><Relationship Id="rId4" Type="http://schemas.openxmlformats.org/officeDocument/2006/relationships/hyperlink" Target="http://www.ccnu.com/tech/lanhistory/lanhistory2.htm" TargetMode="External"/><Relationship Id="rId3" Type="http://schemas.openxmlformats.org/officeDocument/2006/relationships/hyperlink" Target="http://www.ccnu.com/tech/lanhistory/lanhistory1.htm" TargetMode="External"/><Relationship Id="rId2" Type="http://schemas.openxmlformats.org/officeDocument/2006/relationships/notesMaster" Target="../notesMasters/notesMaster1.xml"/><Relationship Id="rId10" Type="http://schemas.openxmlformats.org/officeDocument/2006/relationships/hyperlink" Target="http://www.ccnu.com/tech/lanhistory/lanhistory8.htm" TargetMode="Externa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9" Type="http://schemas.openxmlformats.org/officeDocument/2006/relationships/hyperlink" Target="http://www.ccnu.com/tech/lanhistory/lanhistory7.htm" TargetMode="External"/><Relationship Id="rId8" Type="http://schemas.openxmlformats.org/officeDocument/2006/relationships/hyperlink" Target="http://www.ccnu.com/tech/lanhistory/lanhistory6.htm" TargetMode="External"/><Relationship Id="rId7" Type="http://schemas.openxmlformats.org/officeDocument/2006/relationships/hyperlink" Target="http://www.ccnu.com/tech/lanhistory/lanhistory5.htm" TargetMode="External"/><Relationship Id="rId6" Type="http://schemas.openxmlformats.org/officeDocument/2006/relationships/hyperlink" Target="http://www.ccnu.com/tech/lanhistory/lanhistory4.htm" TargetMode="External"/><Relationship Id="rId5" Type="http://schemas.openxmlformats.org/officeDocument/2006/relationships/hyperlink" Target="http://www.ccnu.com/tech/lanhistory/lanhistory3.htm" TargetMode="External"/><Relationship Id="rId4" Type="http://schemas.openxmlformats.org/officeDocument/2006/relationships/hyperlink" Target="http://www.ccnu.com/tech/lanhistory/lanhistory2.htm" TargetMode="External"/><Relationship Id="rId3" Type="http://schemas.openxmlformats.org/officeDocument/2006/relationships/hyperlink" Target="http://www.ccnu.com/tech/lanhistory/lanhistory1.htm" TargetMode="External"/><Relationship Id="rId2" Type="http://schemas.openxmlformats.org/officeDocument/2006/relationships/notesMaster" Target="../notesMasters/notesMaster1.xml"/><Relationship Id="rId10" Type="http://schemas.openxmlformats.org/officeDocument/2006/relationships/hyperlink" Target="http://www.ccnu.com/tech/lanhistory/lanhistory8.htm" TargetMode="Externa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45059"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eaLnBrk="1" hangingPunct="1"/>
            <a:r>
              <a:rPr lang="en-US" altLang="zh-CN" dirty="0"/>
              <a:t>1973</a:t>
            </a:r>
            <a:r>
              <a:rPr lang="zh-CN" altLang="en-US" dirty="0"/>
              <a:t>年，施乐公司</a:t>
            </a:r>
            <a:r>
              <a:rPr lang="en-US" altLang="zh-CN" dirty="0"/>
              <a:t>Palo Alto</a:t>
            </a:r>
            <a:r>
              <a:rPr lang="zh-CN" altLang="en-US" dirty="0"/>
              <a:t>研究中心（</a:t>
            </a:r>
            <a:r>
              <a:rPr lang="en-US" altLang="zh-CN" dirty="0"/>
              <a:t>PARC</a:t>
            </a:r>
            <a:r>
              <a:rPr lang="zh-CN" altLang="en-US" dirty="0"/>
              <a:t>）的两位研究人员，</a:t>
            </a:r>
            <a:r>
              <a:rPr lang="en-US" altLang="zh-CN" dirty="0"/>
              <a:t>Robert Metcalfe </a:t>
            </a:r>
            <a:r>
              <a:rPr lang="zh-CN" altLang="en-US" dirty="0"/>
              <a:t>和</a:t>
            </a:r>
            <a:r>
              <a:rPr lang="en-US" altLang="zh-CN" dirty="0"/>
              <a:t>David Boggs</a:t>
            </a:r>
            <a:r>
              <a:rPr lang="zh-CN" altLang="en-US" dirty="0"/>
              <a:t>，为了连接实验室的多个</a:t>
            </a:r>
            <a:r>
              <a:rPr lang="en-US" altLang="zh-CN" dirty="0"/>
              <a:t>Xerox Alto</a:t>
            </a:r>
            <a:r>
              <a:rPr lang="zh-CN" altLang="en-US" dirty="0"/>
              <a:t>设备，开发出了以太网技术。以太网的时钟取自于</a:t>
            </a:r>
            <a:r>
              <a:rPr lang="en-US" altLang="zh-CN" dirty="0"/>
              <a:t>Alto</a:t>
            </a:r>
            <a:r>
              <a:rPr lang="zh-CN" altLang="en-US" dirty="0"/>
              <a:t>的系统时钟，最初的数据传输速率为</a:t>
            </a:r>
            <a:r>
              <a:rPr lang="en-US" altLang="zh-CN" dirty="0"/>
              <a:t>2.94Mbps</a:t>
            </a:r>
            <a:r>
              <a:rPr lang="zh-CN" altLang="en-US" dirty="0"/>
              <a:t>。</a:t>
            </a:r>
            <a:r>
              <a:rPr lang="en-US" altLang="zh-CN" dirty="0"/>
              <a:t>Meltacafe</a:t>
            </a:r>
            <a:r>
              <a:rPr lang="zh-CN" altLang="en-US" dirty="0"/>
              <a:t>将这项技术命名为“以太网”。下图就是当年由</a:t>
            </a:r>
            <a:r>
              <a:rPr lang="en-US" altLang="zh-CN" dirty="0"/>
              <a:t>Metcalf</a:t>
            </a:r>
            <a:r>
              <a:rPr lang="zh-CN" altLang="en-US" dirty="0"/>
              <a:t>画的一幅以太网草图。我们可以从这幅图中发现，当时</a:t>
            </a:r>
            <a:r>
              <a:rPr lang="en-US" altLang="zh-CN" dirty="0"/>
              <a:t>PARC</a:t>
            </a:r>
            <a:r>
              <a:rPr lang="zh-CN" altLang="en-US" dirty="0"/>
              <a:t>研究人员所设计的以太网是多么的简洁。 </a:t>
            </a:r>
            <a:endParaRPr lang="zh-CN" altLang="en-US" dirty="0"/>
          </a:p>
          <a:p>
            <a:pPr lvl="0" eaLnBrk="1" hangingPunct="1"/>
            <a:r>
              <a:rPr lang="en-US" altLang="zh-CN" dirty="0"/>
              <a:t>Metcalfe</a:t>
            </a:r>
            <a:r>
              <a:rPr lang="zh-CN" altLang="en-US" dirty="0"/>
              <a:t>预言，网络将越来越重要，网络的价值将随着用户数的增多而同比增长。这就是现在人们常说的 “</a:t>
            </a:r>
            <a:r>
              <a:rPr lang="en-US" altLang="zh-CN" dirty="0"/>
              <a:t>Metacalfe </a:t>
            </a:r>
            <a:r>
              <a:rPr lang="zh-CN" altLang="en-US" dirty="0"/>
              <a:t>定律”。 </a:t>
            </a:r>
            <a:r>
              <a:rPr lang="en-US" altLang="zh-CN" dirty="0"/>
              <a:t>Metacalfe </a:t>
            </a:r>
            <a:r>
              <a:rPr lang="zh-CN" altLang="en-US" dirty="0"/>
              <a:t>定律在某些方面同摩尔定律相似。摩尔定律是英特尔的合作创始人</a:t>
            </a:r>
            <a:r>
              <a:rPr lang="en-US" altLang="zh-CN" dirty="0"/>
              <a:t>Gordon Moore</a:t>
            </a:r>
            <a:r>
              <a:rPr lang="zh-CN" altLang="en-US" dirty="0"/>
              <a:t>提出的，他预言微处理器的速率每</a:t>
            </a:r>
            <a:r>
              <a:rPr lang="en-US" altLang="zh-CN" dirty="0"/>
              <a:t>18</a:t>
            </a:r>
            <a:r>
              <a:rPr lang="zh-CN" altLang="en-US" dirty="0"/>
              <a:t>个月会提高一倍，而价格将减半。 </a:t>
            </a:r>
            <a:endParaRPr lang="zh-CN" altLang="en-US" dirty="0"/>
          </a:p>
          <a:p>
            <a:pPr lvl="0" eaLnBrk="1" hangingPunct="1"/>
            <a:r>
              <a:rPr lang="zh-CN" altLang="en-US" dirty="0"/>
              <a:t>随着以太网的出现和发展，这两个定律都得到证明。以太网的传输速度从最初的</a:t>
            </a:r>
            <a:r>
              <a:rPr lang="en-US" altLang="zh-CN" dirty="0"/>
              <a:t>10Mbps</a:t>
            </a:r>
            <a:r>
              <a:rPr lang="zh-CN" altLang="en-US" dirty="0"/>
              <a:t>逐步扩展到</a:t>
            </a:r>
            <a:r>
              <a:rPr lang="en-US" altLang="zh-CN" dirty="0"/>
              <a:t>100Mbps</a:t>
            </a:r>
            <a:r>
              <a:rPr lang="zh-CN" altLang="en-US" dirty="0"/>
              <a:t>、</a:t>
            </a:r>
            <a:r>
              <a:rPr lang="en-US" altLang="zh-CN" dirty="0"/>
              <a:t>1000Mbps</a:t>
            </a:r>
            <a:r>
              <a:rPr lang="zh-CN" altLang="en-US" dirty="0"/>
              <a:t>、</a:t>
            </a:r>
            <a:r>
              <a:rPr lang="en-US" altLang="zh-CN" dirty="0"/>
              <a:t>10Gbps</a:t>
            </a:r>
            <a:r>
              <a:rPr lang="zh-CN" altLang="en-US" dirty="0"/>
              <a:t>，以太网的价格也跟随摩尔定律以及规模经济而迅速下降。同时，随着用户数量迅速膨胀到数以亿计，网络的价值越发无可估量，这又与</a:t>
            </a:r>
            <a:r>
              <a:rPr lang="en-US" altLang="zh-CN" dirty="0"/>
              <a:t>Metcalfe</a:t>
            </a:r>
            <a:r>
              <a:rPr lang="zh-CN" altLang="en-US" dirty="0"/>
              <a:t>定律不谋而合。如今，以太网已经成为局域网（</a:t>
            </a:r>
            <a:r>
              <a:rPr lang="en-US" altLang="zh-CN" dirty="0"/>
              <a:t>LAN</a:t>
            </a:r>
            <a:r>
              <a:rPr lang="zh-CN" altLang="en-US" dirty="0"/>
              <a:t>）中的主导网络技术，而且随着千兆以太网的出现，以太网已经开始向城域网（</a:t>
            </a:r>
            <a:r>
              <a:rPr lang="en-US" altLang="zh-CN" dirty="0"/>
              <a:t>MAN</a:t>
            </a:r>
            <a:r>
              <a:rPr lang="zh-CN" altLang="en-US" dirty="0"/>
              <a:t>）大步迈进。 </a:t>
            </a:r>
            <a:endParaRPr lang="zh-CN" altLang="en-US" dirty="0"/>
          </a:p>
          <a:p>
            <a:pPr lvl="0" eaLnBrk="1" hangingPunct="1"/>
            <a:r>
              <a:rPr lang="zh-CN" altLang="en-US" dirty="0"/>
              <a:t>在应用方面，现在网上数据的传输量已经达到电路交换语音传输量的</a:t>
            </a:r>
            <a:r>
              <a:rPr lang="en-US" altLang="zh-CN" dirty="0"/>
              <a:t>4</a:t>
            </a:r>
            <a:r>
              <a:rPr lang="zh-CN" altLang="en-US" dirty="0"/>
              <a:t>倍，也就是说，在目前网络上传输的通信量中，有</a:t>
            </a:r>
            <a:r>
              <a:rPr lang="en-US" altLang="zh-CN" dirty="0"/>
              <a:t>80%</a:t>
            </a:r>
            <a:r>
              <a:rPr lang="zh-CN" altLang="en-US" dirty="0"/>
              <a:t>是数据而不是语音。 </a:t>
            </a:r>
            <a:endParaRPr lang="zh-CN" altLang="en-US" dirty="0"/>
          </a:p>
          <a:p>
            <a:pPr lvl="0" eaLnBrk="1" hangingPunct="1"/>
            <a:r>
              <a:rPr lang="zh-CN" altLang="en-US" dirty="0"/>
              <a:t>技术的发展促使以太网应该有下一个标准，现在的关键是确立一个标准，该标准可以将万兆以太网引入城域网（</a:t>
            </a:r>
            <a:r>
              <a:rPr lang="en-US" altLang="zh-CN" dirty="0"/>
              <a:t>MAN</a:t>
            </a:r>
            <a:r>
              <a:rPr lang="zh-CN" altLang="en-US" dirty="0"/>
              <a:t>），并最终推广到广域网（</a:t>
            </a:r>
            <a:r>
              <a:rPr lang="en-US" altLang="zh-CN" dirty="0"/>
              <a:t>WAN</a:t>
            </a:r>
            <a:r>
              <a:rPr lang="zh-CN" altLang="en-US" dirty="0"/>
              <a:t>）。我们相信，语音网和数据网最终将实现统一，融合的网络同时应该兼容目前的以太网技术，以便能够最大程度地保护客户以及服务提供商们已经在以太网上投入的基础设施投资。</a:t>
            </a:r>
            <a:endParaRPr lang="zh-CN" altLang="en-US" dirty="0"/>
          </a:p>
          <a:p>
            <a:pPr lvl="0" eaLnBrk="1" hangingPunct="1"/>
            <a:endParaRPr lang="zh-CN" altLang="en-US" dirty="0"/>
          </a:p>
          <a:p>
            <a:pPr lvl="0" eaLnBrk="1" hangingPunct="1"/>
            <a:r>
              <a:rPr lang="zh-CN" altLang="en-US" dirty="0">
                <a:solidFill>
                  <a:srgbClr val="000000"/>
                </a:solidFill>
                <a:ea typeface="_x000B__x000C_"/>
              </a:rPr>
              <a:t>以太网技术本身的发展经历了四个阶段，即以太网阶段、快速以太网阶段、千兆以太网阶段和</a:t>
            </a:r>
            <a:r>
              <a:rPr lang="en-US" altLang="zh-CN" dirty="0">
                <a:solidFill>
                  <a:srgbClr val="000000"/>
                </a:solidFill>
                <a:ea typeface="_x000B__x000C_"/>
              </a:rPr>
              <a:t>10G</a:t>
            </a:r>
            <a:r>
              <a:rPr lang="zh-CN" altLang="en-US" dirty="0">
                <a:solidFill>
                  <a:srgbClr val="000000"/>
                </a:solidFill>
                <a:ea typeface="_x000B__x000C_"/>
              </a:rPr>
              <a:t>以太网阶段。</a:t>
            </a:r>
            <a:r>
              <a:rPr lang="en-US" altLang="zh-CN" dirty="0">
                <a:solidFill>
                  <a:srgbClr val="000000"/>
                </a:solidFill>
                <a:ea typeface="_x000B__x000C_"/>
              </a:rPr>
              <a:t>10M</a:t>
            </a:r>
            <a:r>
              <a:rPr lang="zh-CN" altLang="en-US" dirty="0">
                <a:solidFill>
                  <a:srgbClr val="000000"/>
                </a:solidFill>
                <a:ea typeface="_x000B__x000C_"/>
              </a:rPr>
              <a:t>以太网和快速以太网已经垄断了</a:t>
            </a:r>
            <a:r>
              <a:rPr lang="en-US" altLang="zh-CN" dirty="0">
                <a:solidFill>
                  <a:srgbClr val="000000"/>
                </a:solidFill>
                <a:ea typeface="_x000B__x000C_"/>
              </a:rPr>
              <a:t>LAN</a:t>
            </a:r>
            <a:r>
              <a:rPr lang="zh-CN" altLang="en-US" dirty="0">
                <a:solidFill>
                  <a:srgbClr val="000000"/>
                </a:solidFill>
                <a:ea typeface="_x000B__x000C_"/>
              </a:rPr>
              <a:t>领域，有超过</a:t>
            </a:r>
            <a:r>
              <a:rPr lang="en-US" altLang="zh-CN" dirty="0">
                <a:solidFill>
                  <a:srgbClr val="000000"/>
                </a:solidFill>
                <a:ea typeface="_x000B__x000C_"/>
              </a:rPr>
              <a:t>95%</a:t>
            </a:r>
            <a:r>
              <a:rPr lang="zh-CN" altLang="en-US" dirty="0">
                <a:solidFill>
                  <a:srgbClr val="000000"/>
                </a:solidFill>
                <a:ea typeface="_x000B__x000C_"/>
              </a:rPr>
              <a:t>的用户使用以太网连接其内部网络。千兆以太网发展起来后，由于它具有简单、灵活、成本低廉、可扩展性强、与</a:t>
            </a:r>
            <a:r>
              <a:rPr lang="en-US" altLang="zh-CN" dirty="0">
                <a:solidFill>
                  <a:srgbClr val="000000"/>
                </a:solidFill>
                <a:ea typeface="_x000B__x000C_"/>
              </a:rPr>
              <a:t>IP</a:t>
            </a:r>
            <a:r>
              <a:rPr lang="zh-CN" altLang="en-US" dirty="0">
                <a:solidFill>
                  <a:srgbClr val="000000"/>
                </a:solidFill>
                <a:ea typeface="_x000B__x000C_"/>
              </a:rPr>
              <a:t>技术有天然的适应性等特点，它已经广泛应用于城域网领域。随着</a:t>
            </a:r>
            <a:r>
              <a:rPr lang="en-US" altLang="zh-CN" dirty="0">
                <a:solidFill>
                  <a:srgbClr val="000000"/>
                </a:solidFill>
                <a:ea typeface="_x000B__x000C_"/>
              </a:rPr>
              <a:t>10G</a:t>
            </a:r>
            <a:r>
              <a:rPr lang="zh-CN" altLang="en-US" dirty="0">
                <a:solidFill>
                  <a:srgbClr val="000000"/>
                </a:solidFill>
                <a:ea typeface="_x000B__x000C_"/>
              </a:rPr>
              <a:t>以太网技术的日趋成熟，以太网正在向广域网迈进。</a:t>
            </a:r>
            <a:endParaRPr lang="zh-CN" altLang="en-US" dirty="0">
              <a:solidFill>
                <a:srgbClr val="000000"/>
              </a:solidFill>
              <a:ea typeface="_x000B__x000C_"/>
            </a:endParaRPr>
          </a:p>
          <a:p>
            <a:pPr lvl="0" eaLnBrk="1" hangingPunct="1"/>
            <a:endParaRPr lang="zh-CN" altLang="en-US" dirty="0">
              <a:solidFill>
                <a:srgbClr val="000000"/>
              </a:solidFill>
              <a:ea typeface="_x000B__x000C_"/>
            </a:endParaRPr>
          </a:p>
          <a:p>
            <a:pPr lvl="0" eaLnBrk="1" hangingPunct="1"/>
            <a:r>
              <a:rPr lang="zh-CN" altLang="en-US" dirty="0">
                <a:solidFill>
                  <a:srgbClr val="000000"/>
                </a:solidFill>
                <a:latin typeface="宋体" panose="02010600030101010101" pitchFamily="2" charset="-122"/>
                <a:hlinkClick r:id="rId3"/>
              </a:rPr>
              <a:t>以太网的起源</a:t>
            </a:r>
            <a:r>
              <a:rPr lang="en-US" altLang="zh-CN" dirty="0">
                <a:solidFill>
                  <a:srgbClr val="000000"/>
                </a:solidFill>
                <a:latin typeface="宋体" panose="02010600030101010101" pitchFamily="2" charset="-122"/>
                <a:hlinkClick r:id="rId3"/>
              </a:rPr>
              <a:t>:ALOHA</a:t>
            </a:r>
            <a:r>
              <a:rPr lang="zh-CN" altLang="en-US" dirty="0">
                <a:solidFill>
                  <a:srgbClr val="000000"/>
                </a:solidFill>
                <a:latin typeface="宋体" panose="02010600030101010101" pitchFamily="2" charset="-122"/>
                <a:hlinkClick r:id="rId3"/>
              </a:rPr>
              <a:t>系统</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1968-1972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4"/>
              </a:rPr>
              <a:t>Xerox PARC</a:t>
            </a:r>
            <a:r>
              <a:rPr lang="zh-CN" altLang="en-US" dirty="0">
                <a:solidFill>
                  <a:srgbClr val="000000"/>
                </a:solidFill>
                <a:latin typeface="宋体" panose="02010600030101010101" pitchFamily="2" charset="-122"/>
                <a:hlinkClick r:id="rId4"/>
              </a:rPr>
              <a:t>创建首台以太网</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1972-1977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5"/>
              </a:rPr>
              <a:t>DEC</a:t>
            </a:r>
            <a:r>
              <a:rPr lang="zh-CN" altLang="en-US" dirty="0">
                <a:solidFill>
                  <a:srgbClr val="000000"/>
                </a:solidFill>
                <a:latin typeface="宋体" panose="02010600030101010101" pitchFamily="2" charset="-122"/>
                <a:hlinkClick r:id="rId5"/>
              </a:rPr>
              <a:t>、</a:t>
            </a:r>
            <a:r>
              <a:rPr lang="en-US" altLang="zh-CN" dirty="0">
                <a:solidFill>
                  <a:srgbClr val="000000"/>
                </a:solidFill>
                <a:latin typeface="宋体" panose="02010600030101010101" pitchFamily="2" charset="-122"/>
                <a:hlinkClick r:id="rId5"/>
              </a:rPr>
              <a:t>Intel</a:t>
            </a:r>
            <a:r>
              <a:rPr lang="zh-CN" altLang="en-US" dirty="0">
                <a:solidFill>
                  <a:srgbClr val="000000"/>
                </a:solidFill>
                <a:latin typeface="宋体" panose="02010600030101010101" pitchFamily="2" charset="-122"/>
                <a:hlinkClick r:id="rId5"/>
              </a:rPr>
              <a:t>和</a:t>
            </a:r>
            <a:r>
              <a:rPr lang="en-US" altLang="zh-CN" dirty="0">
                <a:solidFill>
                  <a:srgbClr val="000000"/>
                </a:solidFill>
                <a:latin typeface="宋体" panose="02010600030101010101" pitchFamily="2" charset="-122"/>
                <a:hlinkClick r:id="rId5"/>
              </a:rPr>
              <a:t>Xerox</a:t>
            </a:r>
            <a:r>
              <a:rPr lang="zh-CN" altLang="en-US" dirty="0">
                <a:solidFill>
                  <a:srgbClr val="000000"/>
                </a:solidFill>
                <a:latin typeface="宋体" panose="02010600030101010101" pitchFamily="2" charset="-122"/>
                <a:hlinkClick r:id="rId5"/>
              </a:rPr>
              <a:t>将以太网标准化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1979-1983</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6"/>
              </a:rPr>
              <a:t>3Com</a:t>
            </a:r>
            <a:r>
              <a:rPr lang="zh-CN" altLang="en-US" dirty="0">
                <a:solidFill>
                  <a:srgbClr val="000000"/>
                </a:solidFill>
                <a:latin typeface="宋体" panose="02010600030101010101" pitchFamily="2" charset="-122"/>
                <a:hlinkClick r:id="rId6"/>
              </a:rPr>
              <a:t>将以太网产品化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1980-1982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7"/>
              </a:rPr>
              <a:t>StarLAN</a:t>
            </a:r>
            <a:r>
              <a:rPr lang="zh-CN" altLang="en-US" dirty="0">
                <a:solidFill>
                  <a:srgbClr val="000000"/>
                </a:solidFill>
                <a:latin typeface="宋体" panose="02010600030101010101" pitchFamily="2" charset="-122"/>
                <a:hlinkClick r:id="rId7"/>
              </a:rPr>
              <a:t>的兴衰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1984-1987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8"/>
              </a:rPr>
              <a:t>10BASE-T</a:t>
            </a:r>
            <a:r>
              <a:rPr lang="zh-CN" altLang="en-US" dirty="0">
                <a:solidFill>
                  <a:srgbClr val="000000"/>
                </a:solidFill>
                <a:latin typeface="宋体" panose="02010600030101010101" pitchFamily="2" charset="-122"/>
                <a:hlinkClick r:id="rId8"/>
              </a:rPr>
              <a:t>和结构化布线历史</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1986-1990</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9"/>
              </a:rPr>
              <a:t>交换式和全双工以太网的出现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1990-1994</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10"/>
              </a:rPr>
              <a:t>快速型以太网的出现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1992-1995</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rPr>
              <a:t>千兆以太网</a:t>
            </a:r>
            <a:r>
              <a:rPr lang="en-US" altLang="zh-CN" dirty="0">
                <a:solidFill>
                  <a:srgbClr val="000000"/>
                </a:solidFill>
                <a:latin typeface="宋体" panose="02010600030101010101" pitchFamily="2" charset="-122"/>
              </a:rPr>
              <a:t>(1995~)</a:t>
            </a:r>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ea typeface="_x000B__x000C_"/>
            </a:endParaRPr>
          </a:p>
          <a:p>
            <a:pPr lvl="0" eaLnBrk="1" hangingPunct="1"/>
            <a:endParaRPr lang="en-US" altLang="zh-CN"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Rectangle 2"/>
          <p:cNvSpPr>
            <a:spLocks noTextEdit="1"/>
          </p:cNvSpPr>
          <p:nvPr>
            <p:ph type="sldImg"/>
          </p:nvPr>
        </p:nvSpPr>
        <p:spPr>
          <a:ln/>
        </p:spPr>
      </p:sp>
      <p:sp>
        <p:nvSpPr>
          <p:cNvPr id="54275" name="Rectangle 3"/>
          <p:cNvSpPr>
            <a:spLocks noGrp="1"/>
          </p:cNvSpPr>
          <p:nvPr>
            <p:ph type="body" idx="1"/>
          </p:nvPr>
        </p:nvSpPr>
        <p:spPr>
          <a:ln/>
        </p:spPr>
        <p:txBody>
          <a:bodyPr wrap="square" lIns="91440" tIns="45720" rIns="91440" bIns="45720" anchor="t"/>
          <a:p>
            <a:pPr lvl="0" eaLnBrk="1" hangingPunct="1"/>
            <a:r>
              <a:rPr lang="zh-CN" altLang="en-US" dirty="0"/>
              <a:t>以太网中，当地址中最高字节的最底位为</a:t>
            </a:r>
            <a:r>
              <a:rPr lang="en-US" altLang="zh-CN" dirty="0"/>
              <a:t>1</a:t>
            </a:r>
            <a:r>
              <a:rPr lang="zh-CN" altLang="en-US" dirty="0"/>
              <a:t>时，表示为多播地址</a:t>
            </a:r>
            <a:endParaRPr lang="zh-CN" altLang="en-US" dirty="0"/>
          </a:p>
          <a:p>
            <a:pPr lvl="0" eaLnBrk="1" hangingPunct="1"/>
            <a:r>
              <a:rPr lang="zh-CN" altLang="en-US" dirty="0"/>
              <a:t>目的地址指明单个接收接口是为单播。</a:t>
            </a:r>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8" name="Rectangle 2"/>
          <p:cNvSpPr>
            <a:spLocks noTextEdit="1"/>
          </p:cNvSpPr>
          <p:nvPr>
            <p:ph type="sldImg"/>
          </p:nvPr>
        </p:nvSpPr>
        <p:spPr>
          <a:ln/>
        </p:spPr>
      </p:sp>
      <p:sp>
        <p:nvSpPr>
          <p:cNvPr id="55299" name="Rectangle 3"/>
          <p:cNvSpPr>
            <a:spLocks noGrp="1"/>
          </p:cNvSpPr>
          <p:nvPr>
            <p:ph type="body" idx="1"/>
          </p:nvPr>
        </p:nvSpPr>
        <p:spPr>
          <a:ln/>
        </p:spPr>
        <p:txBody>
          <a:bodyPr wrap="square" lIns="91440" tIns="45720" rIns="91440" bIns="45720" anchor="t"/>
          <a:p>
            <a:pPr lvl="2" algn="just" eaLnBrk="1" hangingPunct="1">
              <a:spcBef>
                <a:spcPts val="1300"/>
              </a:spcBef>
              <a:spcAft>
                <a:spcPts val="1300"/>
              </a:spcAft>
            </a:pPr>
            <a:r>
              <a:rPr lang="en-US" altLang="zh-CN" b="1" dirty="0"/>
              <a:t>VLAN</a:t>
            </a:r>
            <a:r>
              <a:rPr lang="zh-CN" altLang="en-US" b="1" dirty="0">
                <a:latin typeface="宋体" panose="02010600030101010101" pitchFamily="2" charset="-122"/>
              </a:rPr>
              <a:t>帧标识方法</a:t>
            </a:r>
            <a:endParaRPr lang="zh-CN" altLang="en-US" b="1" dirty="0">
              <a:latin typeface="宋体" panose="02010600030101010101" pitchFamily="2" charset="-122"/>
            </a:endParaRPr>
          </a:p>
          <a:p>
            <a:pPr lvl="0" algn="just" eaLnBrk="1" hangingPunct="1"/>
            <a:r>
              <a:rPr lang="en-US" altLang="zh-CN" dirty="0"/>
              <a:t>VLAN</a:t>
            </a:r>
            <a:r>
              <a:rPr lang="zh-CN" altLang="en-US" dirty="0">
                <a:latin typeface="宋体" panose="02010600030101010101" pitchFamily="2" charset="-122"/>
              </a:rPr>
              <a:t>使用</a:t>
            </a:r>
            <a:r>
              <a:rPr lang="en-US" altLang="zh-CN" dirty="0"/>
              <a:t>802.1Q</a:t>
            </a:r>
            <a:r>
              <a:rPr lang="zh-CN" altLang="en-US" dirty="0">
                <a:latin typeface="宋体" panose="02010600030101010101" pitchFamily="2" charset="-122"/>
              </a:rPr>
              <a:t>标准。</a:t>
            </a:r>
            <a:endParaRPr lang="zh-CN" altLang="en-US" dirty="0">
              <a:latin typeface="宋体" panose="02010600030101010101" pitchFamily="2" charset="-122"/>
            </a:endParaRPr>
          </a:p>
          <a:p>
            <a:pPr lvl="0" algn="just" eaLnBrk="1" hangingPunct="1"/>
            <a:r>
              <a:rPr lang="zh-CN" altLang="en-US" dirty="0">
                <a:latin typeface="宋体" panose="02010600030101010101" pitchFamily="2" charset="-122"/>
              </a:rPr>
              <a:t>使用</a:t>
            </a:r>
            <a:r>
              <a:rPr lang="en-US" altLang="zh-CN" dirty="0"/>
              <a:t>802.1QTag</a:t>
            </a:r>
            <a:r>
              <a:rPr lang="zh-CN" altLang="en-US" dirty="0">
                <a:latin typeface="宋体" panose="02010600030101010101" pitchFamily="2" charset="-122"/>
              </a:rPr>
              <a:t>的以太网帧的长度比现行的</a:t>
            </a:r>
            <a:r>
              <a:rPr lang="en-US" altLang="zh-CN" dirty="0"/>
              <a:t>IEEE 802.3</a:t>
            </a:r>
            <a:r>
              <a:rPr lang="zh-CN" altLang="en-US" dirty="0">
                <a:latin typeface="宋体" panose="02010600030101010101" pitchFamily="2" charset="-122"/>
              </a:rPr>
              <a:t>以太网帧要多出４个字节。</a:t>
            </a:r>
            <a:endParaRPr lang="zh-CN" altLang="en-US" dirty="0">
              <a:latin typeface="宋体" panose="02010600030101010101" pitchFamily="2" charset="-122"/>
            </a:endParaRPr>
          </a:p>
          <a:p>
            <a:pPr lvl="0" algn="just" eaLnBrk="1" hangingPunct="1"/>
            <a:r>
              <a:rPr lang="zh-CN" altLang="en-US" dirty="0">
                <a:latin typeface="宋体" panose="02010600030101010101" pitchFamily="2" charset="-122"/>
              </a:rPr>
              <a:t>它在</a:t>
            </a:r>
            <a:r>
              <a:rPr lang="en-US" altLang="zh-CN" dirty="0"/>
              <a:t>IEEE 802.3</a:t>
            </a:r>
            <a:r>
              <a:rPr lang="zh-CN" altLang="en-US" dirty="0">
                <a:latin typeface="宋体" panose="02010600030101010101" pitchFamily="2" charset="-122"/>
              </a:rPr>
              <a:t>以太网帧的源</a:t>
            </a:r>
            <a:r>
              <a:rPr lang="en-US" altLang="zh-CN" dirty="0"/>
              <a:t>MAC</a:t>
            </a:r>
            <a:r>
              <a:rPr lang="zh-CN" altLang="en-US" dirty="0">
                <a:latin typeface="宋体" panose="02010600030101010101" pitchFamily="2" charset="-122"/>
              </a:rPr>
              <a:t>后增加４个字节，其中２个字节为</a:t>
            </a:r>
            <a:r>
              <a:rPr lang="en-US" altLang="zh-CN" dirty="0"/>
              <a:t>VLAN</a:t>
            </a:r>
            <a:r>
              <a:rPr lang="zh-CN" altLang="en-US" dirty="0">
                <a:latin typeface="宋体" panose="02010600030101010101" pitchFamily="2" charset="-122"/>
              </a:rPr>
              <a:t>协议标示（</a:t>
            </a:r>
            <a:r>
              <a:rPr lang="en-US" altLang="zh-CN" dirty="0"/>
              <a:t>VPID</a:t>
            </a:r>
            <a:r>
              <a:rPr lang="zh-CN" altLang="en-US" dirty="0">
                <a:latin typeface="宋体" panose="02010600030101010101" pitchFamily="2" charset="-122"/>
              </a:rPr>
              <a:t>）</a:t>
            </a:r>
            <a:r>
              <a:rPr lang="en-US" altLang="zh-CN" dirty="0"/>
              <a:t>,</a:t>
            </a:r>
            <a:r>
              <a:rPr lang="zh-CN" altLang="en-US" dirty="0">
                <a:latin typeface="宋体" panose="02010600030101010101" pitchFamily="2" charset="-122"/>
              </a:rPr>
              <a:t>两个字节为</a:t>
            </a:r>
            <a:r>
              <a:rPr lang="en-US" altLang="zh-CN" dirty="0"/>
              <a:t>VLAN</a:t>
            </a:r>
            <a:r>
              <a:rPr lang="zh-CN" altLang="en-US" dirty="0">
                <a:latin typeface="宋体" panose="02010600030101010101" pitchFamily="2" charset="-122"/>
              </a:rPr>
              <a:t>控制信息</a:t>
            </a:r>
            <a:r>
              <a:rPr lang="en-US" altLang="zh-CN" dirty="0"/>
              <a:t>(VCI)</a:t>
            </a:r>
            <a:r>
              <a:rPr lang="zh-CN" altLang="en-US" dirty="0">
                <a:latin typeface="宋体" panose="02010600030101010101" pitchFamily="2" charset="-122"/>
              </a:rPr>
              <a:t>。</a:t>
            </a:r>
            <a:endParaRPr lang="zh-CN" altLang="en-US" dirty="0">
              <a:latin typeface="宋体" panose="02010600030101010101" pitchFamily="2" charset="-122"/>
            </a:endParaRPr>
          </a:p>
          <a:p>
            <a:pPr lvl="0" algn="just" eaLnBrk="1" hangingPunct="1"/>
            <a:r>
              <a:rPr lang="zh-CN" altLang="en-US" dirty="0">
                <a:latin typeface="宋体" panose="02010600030101010101" pitchFamily="2" charset="-122"/>
              </a:rPr>
              <a:t>以太网帧的结构如下：</a:t>
            </a:r>
            <a:endParaRPr lang="zh-CN" altLang="en-US" dirty="0">
              <a:latin typeface="宋体" panose="02010600030101010101" pitchFamily="2" charset="-122"/>
            </a:endParaRPr>
          </a:p>
          <a:p>
            <a:pPr lvl="0" algn="just" eaLnBrk="1" hangingPunct="1"/>
            <a:endParaRPr lang="zh-CN" altLang="en-US" dirty="0">
              <a:latin typeface="宋体" panose="02010600030101010101" pitchFamily="2" charset="-122"/>
            </a:endParaRPr>
          </a:p>
          <a:p>
            <a:pPr lvl="0" algn="just" eaLnBrk="1" hangingPunct="1"/>
            <a:r>
              <a:rPr lang="zh-CN" altLang="en-US" dirty="0"/>
              <a:t> </a:t>
            </a:r>
            <a:r>
              <a:rPr lang="en-US" altLang="zh-CN" dirty="0"/>
              <a:t>DA(6bytes)  +  SA(6bytes)  +  </a:t>
            </a:r>
            <a:r>
              <a:rPr lang="en-US" altLang="zh-CN" dirty="0">
                <a:solidFill>
                  <a:srgbClr val="FF0000"/>
                </a:solidFill>
              </a:rPr>
              <a:t>VPID(2bytes)  +  VCI(2bytes)  +  DATA +  CRC</a:t>
            </a:r>
            <a:endParaRPr lang="en-US" altLang="zh-CN" dirty="0">
              <a:solidFill>
                <a:srgbClr val="FF0000"/>
              </a:solidFill>
            </a:endParaRPr>
          </a:p>
          <a:p>
            <a:pPr lvl="0" algn="just" eaLnBrk="1" hangingPunct="1"/>
            <a:endParaRPr lang="en-US" altLang="zh-CN" dirty="0">
              <a:solidFill>
                <a:srgbClr val="FF0000"/>
              </a:solidFill>
            </a:endParaRPr>
          </a:p>
          <a:p>
            <a:pPr lvl="0" algn="just" eaLnBrk="1" hangingPunct="1"/>
            <a:r>
              <a:rPr lang="zh-CN" altLang="en-US" dirty="0">
                <a:solidFill>
                  <a:srgbClr val="FF0000"/>
                </a:solidFill>
                <a:latin typeface="宋体" panose="02010600030101010101" pitchFamily="2" charset="-122"/>
              </a:rPr>
              <a:t>其中</a:t>
            </a:r>
            <a:r>
              <a:rPr lang="en-US" altLang="zh-CN" dirty="0">
                <a:solidFill>
                  <a:srgbClr val="FF0000"/>
                </a:solidFill>
              </a:rPr>
              <a:t>VPID(VLAN  Protocol  Identifer) </a:t>
            </a:r>
            <a:r>
              <a:rPr lang="zh-CN" altLang="en-US" dirty="0">
                <a:solidFill>
                  <a:srgbClr val="FF0000"/>
                </a:solidFill>
                <a:latin typeface="宋体" panose="02010600030101010101" pitchFamily="2" charset="-122"/>
              </a:rPr>
              <a:t>值为</a:t>
            </a:r>
            <a:r>
              <a:rPr lang="en-US" altLang="zh-CN" dirty="0">
                <a:solidFill>
                  <a:srgbClr val="FF0000"/>
                </a:solidFill>
              </a:rPr>
              <a:t>0x8100,</a:t>
            </a:r>
            <a:r>
              <a:rPr lang="zh-CN" altLang="en-US" dirty="0">
                <a:solidFill>
                  <a:srgbClr val="FF0000"/>
                </a:solidFill>
                <a:latin typeface="宋体" panose="02010600030101010101" pitchFamily="2" charset="-122"/>
              </a:rPr>
              <a:t>指明该帧带有</a:t>
            </a:r>
            <a:r>
              <a:rPr lang="en-US" altLang="zh-CN" dirty="0">
                <a:solidFill>
                  <a:srgbClr val="FF0000"/>
                </a:solidFill>
              </a:rPr>
              <a:t>802.1Q</a:t>
            </a:r>
            <a:r>
              <a:rPr lang="zh-CN" altLang="en-US" dirty="0">
                <a:solidFill>
                  <a:srgbClr val="FF0000"/>
                </a:solidFill>
                <a:latin typeface="宋体" panose="02010600030101010101" pitchFamily="2" charset="-122"/>
              </a:rPr>
              <a:t>标记信息。</a:t>
            </a:r>
            <a:endParaRPr lang="zh-CN" altLang="en-US" dirty="0">
              <a:solidFill>
                <a:srgbClr val="FF0000"/>
              </a:solidFill>
              <a:latin typeface="宋体" panose="02010600030101010101" pitchFamily="2" charset="-122"/>
            </a:endParaRPr>
          </a:p>
          <a:p>
            <a:pPr lvl="0" algn="just" eaLnBrk="1" hangingPunct="1"/>
            <a:r>
              <a:rPr lang="zh-CN" altLang="en-US" dirty="0">
                <a:solidFill>
                  <a:srgbClr val="FF0000"/>
                </a:solidFill>
                <a:latin typeface="宋体" panose="02010600030101010101" pitchFamily="2" charset="-122"/>
              </a:rPr>
              <a:t>	</a:t>
            </a:r>
            <a:r>
              <a:rPr lang="zh-CN" altLang="en-US" dirty="0">
                <a:solidFill>
                  <a:srgbClr val="FF0000"/>
                </a:solidFill>
              </a:rPr>
              <a:t> </a:t>
            </a:r>
            <a:r>
              <a:rPr lang="en-US" altLang="zh-CN" dirty="0">
                <a:solidFill>
                  <a:srgbClr val="FF0000"/>
                </a:solidFill>
              </a:rPr>
              <a:t>VCI (VLAN  Control  Information) </a:t>
            </a:r>
            <a:r>
              <a:rPr lang="zh-CN" altLang="en-US" dirty="0">
                <a:solidFill>
                  <a:srgbClr val="FF0000"/>
                </a:solidFill>
                <a:latin typeface="宋体" panose="02010600030101010101" pitchFamily="2" charset="-122"/>
              </a:rPr>
              <a:t>由三部分组成：</a:t>
            </a:r>
            <a:endParaRPr lang="zh-CN" altLang="en-US" dirty="0">
              <a:solidFill>
                <a:srgbClr val="FF0000"/>
              </a:solidFill>
              <a:latin typeface="宋体" panose="02010600030101010101" pitchFamily="2" charset="-122"/>
            </a:endParaRPr>
          </a:p>
          <a:p>
            <a:pPr lvl="0" algn="just" eaLnBrk="1" hangingPunct="1">
              <a:buFont typeface="Symbol" pitchFamily="18" charset="2"/>
              <a:buChar char="·"/>
            </a:pPr>
            <a:r>
              <a:rPr lang="zh-CN" altLang="en-US" dirty="0">
                <a:solidFill>
                  <a:srgbClr val="FF0000"/>
                </a:solidFill>
                <a:latin typeface="宋体" panose="02010600030101010101" pitchFamily="2" charset="-122"/>
              </a:rPr>
              <a:t>前</a:t>
            </a:r>
            <a:r>
              <a:rPr lang="en-US" altLang="zh-CN" dirty="0">
                <a:solidFill>
                  <a:srgbClr val="FF0000"/>
                </a:solidFill>
              </a:rPr>
              <a:t>3 Bit</a:t>
            </a:r>
            <a:r>
              <a:rPr lang="zh-CN" altLang="en-US" dirty="0">
                <a:solidFill>
                  <a:srgbClr val="FF0000"/>
                </a:solidFill>
                <a:latin typeface="宋体" panose="02010600030101010101" pitchFamily="2" charset="-122"/>
              </a:rPr>
              <a:t>的用户优先级（</a:t>
            </a:r>
            <a:r>
              <a:rPr lang="en-US" altLang="zh-CN" dirty="0">
                <a:solidFill>
                  <a:srgbClr val="FF0000"/>
                </a:solidFill>
              </a:rPr>
              <a:t>user_Priority</a:t>
            </a:r>
            <a:r>
              <a:rPr lang="zh-CN" altLang="en-US" dirty="0">
                <a:solidFill>
                  <a:srgbClr val="FF0000"/>
                </a:solidFill>
                <a:latin typeface="宋体" panose="02010600030101010101" pitchFamily="2" charset="-122"/>
              </a:rPr>
              <a:t>），它允许在不具备表示用户优先级的网段</a:t>
            </a:r>
            <a:r>
              <a:rPr lang="en-US" altLang="zh-CN" dirty="0">
                <a:solidFill>
                  <a:srgbClr val="FF0000"/>
                </a:solidFill>
              </a:rPr>
              <a:t>(</a:t>
            </a:r>
            <a:r>
              <a:rPr lang="zh-CN" altLang="en-US" dirty="0">
                <a:solidFill>
                  <a:srgbClr val="FF0000"/>
                </a:solidFill>
                <a:latin typeface="宋体" panose="02010600030101010101" pitchFamily="2" charset="-122"/>
              </a:rPr>
              <a:t>如</a:t>
            </a:r>
            <a:r>
              <a:rPr lang="en-US" altLang="zh-CN" dirty="0">
                <a:solidFill>
                  <a:srgbClr val="FF0000"/>
                </a:solidFill>
              </a:rPr>
              <a:t>Ethernet)</a:t>
            </a:r>
            <a:r>
              <a:rPr lang="zh-CN" altLang="en-US" dirty="0">
                <a:solidFill>
                  <a:srgbClr val="FF0000"/>
                </a:solidFill>
                <a:latin typeface="宋体" panose="02010600030101010101" pitchFamily="2" charset="-122"/>
              </a:rPr>
              <a:t>携带用户优先级信息，主要被</a:t>
            </a:r>
            <a:r>
              <a:rPr lang="en-US" altLang="zh-CN" dirty="0">
                <a:solidFill>
                  <a:srgbClr val="FF0000"/>
                </a:solidFill>
              </a:rPr>
              <a:t>IEEE 802.1p</a:t>
            </a:r>
            <a:r>
              <a:rPr lang="zh-CN" altLang="en-US" dirty="0">
                <a:solidFill>
                  <a:srgbClr val="FF0000"/>
                </a:solidFill>
                <a:latin typeface="宋体" panose="02010600030101010101" pitchFamily="2" charset="-122"/>
              </a:rPr>
              <a:t>标准使用。</a:t>
            </a:r>
            <a:endParaRPr lang="zh-CN" altLang="en-US" dirty="0">
              <a:solidFill>
                <a:srgbClr val="FF0000"/>
              </a:solidFill>
              <a:latin typeface="宋体" panose="02010600030101010101" pitchFamily="2" charset="-122"/>
            </a:endParaRPr>
          </a:p>
          <a:p>
            <a:pPr lvl="0" algn="just" eaLnBrk="1" hangingPunct="1">
              <a:buFont typeface="Symbol" pitchFamily="18" charset="2"/>
              <a:buChar char="·"/>
            </a:pPr>
            <a:r>
              <a:rPr lang="zh-CN" altLang="en-US" dirty="0">
                <a:solidFill>
                  <a:srgbClr val="FF0000"/>
                </a:solidFill>
                <a:latin typeface="宋体" panose="02010600030101010101" pitchFamily="2" charset="-122"/>
              </a:rPr>
              <a:t>第四</a:t>
            </a:r>
            <a:r>
              <a:rPr lang="en-US" altLang="zh-CN" dirty="0">
                <a:solidFill>
                  <a:srgbClr val="FF0000"/>
                </a:solidFill>
              </a:rPr>
              <a:t>Bit </a:t>
            </a:r>
            <a:r>
              <a:rPr lang="zh-CN" altLang="en-US" dirty="0">
                <a:solidFill>
                  <a:srgbClr val="FF0000"/>
                </a:solidFill>
                <a:latin typeface="宋体" panose="02010600030101010101" pitchFamily="2" charset="-122"/>
              </a:rPr>
              <a:t>的规范格式指示符（</a:t>
            </a:r>
            <a:r>
              <a:rPr lang="en-US" altLang="zh-CN" dirty="0">
                <a:solidFill>
                  <a:srgbClr val="FF0000"/>
                </a:solidFill>
              </a:rPr>
              <a:t>TR_encap</a:t>
            </a:r>
            <a:r>
              <a:rPr lang="zh-CN" altLang="en-US" dirty="0">
                <a:solidFill>
                  <a:srgbClr val="FF0000"/>
                </a:solidFill>
                <a:latin typeface="宋体" panose="02010600030101010101" pitchFamily="2" charset="-122"/>
              </a:rPr>
              <a:t>），</a:t>
            </a:r>
            <a:r>
              <a:rPr lang="en-US" altLang="zh-CN" dirty="0">
                <a:solidFill>
                  <a:srgbClr val="FF0000"/>
                </a:solidFill>
              </a:rPr>
              <a:t>0</a:t>
            </a:r>
            <a:r>
              <a:rPr lang="zh-CN" altLang="en-US" dirty="0">
                <a:solidFill>
                  <a:srgbClr val="FF0000"/>
                </a:solidFill>
                <a:latin typeface="宋体" panose="02010600030101010101" pitchFamily="2" charset="-122"/>
              </a:rPr>
              <a:t>为规范格式，</a:t>
            </a:r>
            <a:r>
              <a:rPr lang="en-US" altLang="zh-CN" dirty="0">
                <a:solidFill>
                  <a:srgbClr val="FF0000"/>
                </a:solidFill>
              </a:rPr>
              <a:t>1</a:t>
            </a:r>
            <a:r>
              <a:rPr lang="zh-CN" altLang="en-US" dirty="0">
                <a:solidFill>
                  <a:srgbClr val="FF0000"/>
                </a:solidFill>
                <a:latin typeface="宋体" panose="02010600030101010101" pitchFamily="2" charset="-122"/>
              </a:rPr>
              <a:t>为非规范格式</a:t>
            </a:r>
            <a:r>
              <a:rPr lang="en-US" altLang="zh-CN" dirty="0">
                <a:solidFill>
                  <a:srgbClr val="FF0000"/>
                </a:solidFill>
              </a:rPr>
              <a:t>(</a:t>
            </a:r>
            <a:r>
              <a:rPr lang="zh-CN" altLang="en-US" dirty="0">
                <a:solidFill>
                  <a:srgbClr val="FF0000"/>
                </a:solidFill>
                <a:latin typeface="宋体" panose="02010600030101010101" pitchFamily="2" charset="-122"/>
              </a:rPr>
              <a:t>如</a:t>
            </a:r>
            <a:r>
              <a:rPr lang="en-US" altLang="zh-CN" dirty="0">
                <a:solidFill>
                  <a:srgbClr val="FF0000"/>
                </a:solidFill>
              </a:rPr>
              <a:t>Token Ring)</a:t>
            </a:r>
            <a:endParaRPr lang="en-US" altLang="zh-CN" dirty="0">
              <a:solidFill>
                <a:srgbClr val="FF0000"/>
              </a:solidFill>
              <a:latin typeface="宋体" panose="02010600030101010101" pitchFamily="2" charset="-122"/>
            </a:endParaRPr>
          </a:p>
          <a:p>
            <a:pPr lvl="0" algn="just" eaLnBrk="1" hangingPunct="1">
              <a:buFont typeface="Symbol" pitchFamily="18" charset="2"/>
              <a:buChar char="·"/>
            </a:pPr>
            <a:r>
              <a:rPr lang="zh-CN" altLang="en-US" dirty="0">
                <a:solidFill>
                  <a:srgbClr val="FF0000"/>
                </a:solidFill>
                <a:latin typeface="宋体" panose="02010600030101010101" pitchFamily="2" charset="-122"/>
              </a:rPr>
              <a:t>后</a:t>
            </a:r>
            <a:r>
              <a:rPr lang="en-US" altLang="zh-CN" dirty="0">
                <a:solidFill>
                  <a:srgbClr val="FF0000"/>
                </a:solidFill>
              </a:rPr>
              <a:t>12Bit</a:t>
            </a:r>
            <a:r>
              <a:rPr lang="zh-CN" altLang="en-US" dirty="0">
                <a:solidFill>
                  <a:srgbClr val="FF0000"/>
                </a:solidFill>
                <a:latin typeface="宋体" panose="02010600030101010101" pitchFamily="2" charset="-122"/>
              </a:rPr>
              <a:t>的</a:t>
            </a:r>
            <a:r>
              <a:rPr lang="en-US" altLang="zh-CN" dirty="0">
                <a:solidFill>
                  <a:srgbClr val="FF0000"/>
                </a:solidFill>
              </a:rPr>
              <a:t>VLAN ID ,</a:t>
            </a:r>
            <a:r>
              <a:rPr lang="zh-CN" altLang="en-US" dirty="0">
                <a:solidFill>
                  <a:srgbClr val="FF0000"/>
                </a:solidFill>
                <a:latin typeface="宋体" panose="02010600030101010101" pitchFamily="2" charset="-122"/>
              </a:rPr>
              <a:t>故最多支持的</a:t>
            </a:r>
            <a:r>
              <a:rPr lang="en-US" altLang="zh-CN" dirty="0">
                <a:solidFill>
                  <a:srgbClr val="FF0000"/>
                </a:solidFill>
              </a:rPr>
              <a:t>VLAN</a:t>
            </a:r>
            <a:r>
              <a:rPr lang="zh-CN" altLang="en-US" dirty="0">
                <a:solidFill>
                  <a:srgbClr val="FF0000"/>
                </a:solidFill>
                <a:latin typeface="宋体" panose="02010600030101010101" pitchFamily="2" charset="-122"/>
              </a:rPr>
              <a:t>个数为</a:t>
            </a:r>
            <a:r>
              <a:rPr lang="en-US" altLang="zh-CN" dirty="0">
                <a:solidFill>
                  <a:srgbClr val="FF0000"/>
                </a:solidFill>
              </a:rPr>
              <a:t>4096</a:t>
            </a:r>
            <a:r>
              <a:rPr lang="zh-CN" altLang="en-US" dirty="0">
                <a:solidFill>
                  <a:srgbClr val="FF0000"/>
                </a:solidFill>
                <a:latin typeface="宋体" panose="02010600030101010101" pitchFamily="2" charset="-122"/>
              </a:rPr>
              <a:t>个。</a:t>
            </a:r>
            <a:endParaRPr lang="zh-CN" altLang="en-US" dirty="0">
              <a:solidFill>
                <a:srgbClr val="FF0000"/>
              </a:solidFill>
              <a:latin typeface="宋体" panose="02010600030101010101" pitchFamily="2" charset="-122"/>
            </a:endParaRPr>
          </a:p>
          <a:p>
            <a:pPr lvl="0" algn="just" eaLnBrk="1" hangingPunct="1"/>
            <a:endParaRPr lang="zh-CN" altLang="en-US" dirty="0">
              <a:solidFill>
                <a:srgbClr val="FF0000"/>
              </a:solidFill>
              <a:latin typeface="宋体" panose="02010600030101010101" pitchFamily="2" charset="-122"/>
            </a:endParaRPr>
          </a:p>
          <a:p>
            <a:pPr lvl="0" algn="just" eaLnBrk="1" hangingPunct="1"/>
            <a:r>
              <a:rPr lang="zh-CN" altLang="en-US" dirty="0">
                <a:solidFill>
                  <a:srgbClr val="FF0000"/>
                </a:solidFill>
                <a:latin typeface="宋体" panose="02010600030101010101" pitchFamily="2" charset="-122"/>
              </a:rPr>
              <a:t>示例：</a:t>
            </a:r>
            <a:endParaRPr lang="zh-CN" altLang="en-US" dirty="0">
              <a:solidFill>
                <a:srgbClr val="FF0000"/>
              </a:solidFill>
              <a:latin typeface="宋体" panose="02010600030101010101" pitchFamily="2" charset="-122"/>
            </a:endParaRPr>
          </a:p>
          <a:p>
            <a:pPr lvl="0" algn="just" eaLnBrk="1" hangingPunct="1"/>
            <a:r>
              <a:rPr lang="en-US" altLang="zh-CN" dirty="0">
                <a:solidFill>
                  <a:srgbClr val="FF0000"/>
                </a:solidFill>
              </a:rPr>
              <a:t>00503b00045b  000012254f8b  8100    07ff   8006  ……………….</a:t>
            </a:r>
            <a:endParaRPr lang="en-US" altLang="zh-CN" dirty="0">
              <a:solidFill>
                <a:srgbClr val="FF0000"/>
              </a:solidFill>
            </a:endParaRPr>
          </a:p>
          <a:p>
            <a:pPr lvl="0" algn="just" eaLnBrk="1" hangingPunct="1"/>
            <a:r>
              <a:rPr lang="en-US" altLang="zh-CN" dirty="0">
                <a:solidFill>
                  <a:srgbClr val="FF0000"/>
                </a:solidFill>
              </a:rPr>
              <a:t>DA            SA           VPID   VCI   DATA</a:t>
            </a:r>
            <a:endParaRPr lang="en-US" altLang="zh-CN" dirty="0">
              <a:solidFill>
                <a:srgbClr val="FF0000"/>
              </a:solidFill>
            </a:endParaRPr>
          </a:p>
          <a:p>
            <a:pPr lvl="0" eaLnBrk="1" hangingPunct="1"/>
            <a:endParaRPr lang="en-US" altLang="zh-CN"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Rectangle 2"/>
          <p:cNvSpPr>
            <a:spLocks noTextEdit="1"/>
          </p:cNvSpPr>
          <p:nvPr>
            <p:ph type="sldImg"/>
          </p:nvPr>
        </p:nvSpPr>
        <p:spPr>
          <a:ln/>
        </p:spPr>
      </p:sp>
      <p:sp>
        <p:nvSpPr>
          <p:cNvPr id="56323" name="Rectangle 3"/>
          <p:cNvSpPr>
            <a:spLocks noGrp="1"/>
          </p:cNvSpPr>
          <p:nvPr>
            <p:ph type="body" idx="1"/>
          </p:nvPr>
        </p:nvSpPr>
        <p:spPr>
          <a:ln/>
        </p:spPr>
        <p:txBody>
          <a:bodyPr wrap="square" lIns="91440" tIns="45720" rIns="91440" bIns="45720" anchor="t"/>
          <a:p>
            <a:pPr lvl="0" algn="just" eaLnBrk="1" hangingPunct="1"/>
            <a:r>
              <a:rPr lang="zh-CN" altLang="en-US" dirty="0">
                <a:latin typeface="宋体" panose="02010600030101010101" pitchFamily="2" charset="-122"/>
              </a:rPr>
              <a:t>在</a:t>
            </a:r>
            <a:r>
              <a:rPr lang="en-US" altLang="zh-CN" dirty="0"/>
              <a:t>Hammer</a:t>
            </a:r>
            <a:r>
              <a:rPr lang="zh-CN" altLang="en-US" dirty="0">
                <a:latin typeface="宋体" panose="02010600030101010101" pitchFamily="2" charset="-122"/>
              </a:rPr>
              <a:t>　交换机中的处理数据都带有</a:t>
            </a:r>
            <a:r>
              <a:rPr lang="en-US" altLang="zh-CN" dirty="0"/>
              <a:t>802.1Q</a:t>
            </a:r>
            <a:r>
              <a:rPr lang="zh-CN" altLang="en-US" dirty="0">
                <a:latin typeface="宋体" panose="02010600030101010101" pitchFamily="2" charset="-122"/>
              </a:rPr>
              <a:t>标记（包含</a:t>
            </a:r>
            <a:r>
              <a:rPr lang="en-US" altLang="zh-CN" dirty="0"/>
              <a:t>VPID</a:t>
            </a:r>
            <a:r>
              <a:rPr lang="zh-CN" altLang="en-US" dirty="0">
                <a:latin typeface="宋体" panose="02010600030101010101" pitchFamily="2" charset="-122"/>
              </a:rPr>
              <a:t>和</a:t>
            </a:r>
            <a:r>
              <a:rPr lang="en-US" altLang="zh-CN" dirty="0"/>
              <a:t>VCI</a:t>
            </a:r>
            <a:r>
              <a:rPr lang="zh-CN" altLang="en-US" dirty="0">
                <a:latin typeface="宋体" panose="02010600030101010101" pitchFamily="2" charset="-122"/>
              </a:rPr>
              <a:t>）</a:t>
            </a:r>
            <a:r>
              <a:rPr lang="en-US" altLang="zh-CN" dirty="0"/>
              <a:t>,</a:t>
            </a:r>
            <a:r>
              <a:rPr lang="zh-CN" altLang="en-US" dirty="0">
                <a:latin typeface="宋体" panose="02010600030101010101" pitchFamily="2" charset="-122"/>
              </a:rPr>
              <a:t>以标示要在哪一个</a:t>
            </a:r>
            <a:r>
              <a:rPr lang="en-US" altLang="zh-CN" dirty="0"/>
              <a:t>VLAN</a:t>
            </a:r>
            <a:r>
              <a:rPr lang="zh-CN" altLang="en-US" dirty="0">
                <a:latin typeface="宋体" panose="02010600030101010101" pitchFamily="2" charset="-122"/>
              </a:rPr>
              <a:t>中转发</a:t>
            </a:r>
            <a:r>
              <a:rPr lang="en-US" altLang="zh-CN" dirty="0"/>
              <a:t>.</a:t>
            </a:r>
            <a:endParaRPr lang="en-US" altLang="zh-CN" dirty="0"/>
          </a:p>
          <a:p>
            <a:pPr lvl="0" algn="just" eaLnBrk="1" hangingPunct="1"/>
            <a:endParaRPr lang="en-US" altLang="zh-CN" dirty="0">
              <a:latin typeface="宋体" panose="02010600030101010101" pitchFamily="2" charset="-122"/>
            </a:endParaRPr>
          </a:p>
          <a:p>
            <a:pPr lvl="2" algn="just" eaLnBrk="1" hangingPunct="1">
              <a:buFont typeface="Symbol" pitchFamily="18" charset="2"/>
              <a:buChar char="·"/>
            </a:pPr>
            <a:r>
              <a:rPr lang="zh-CN" altLang="en-US" dirty="0">
                <a:latin typeface="宋体" panose="02010600030101010101" pitchFamily="2" charset="-122"/>
              </a:rPr>
              <a:t>当一个端口收到一个不带</a:t>
            </a:r>
            <a:r>
              <a:rPr lang="en-US" altLang="zh-CN" dirty="0"/>
              <a:t>802.1Q</a:t>
            </a:r>
            <a:r>
              <a:rPr lang="zh-CN" altLang="en-US" dirty="0">
                <a:latin typeface="宋体" panose="02010600030101010101" pitchFamily="2" charset="-122"/>
              </a:rPr>
              <a:t>的以太网帧时，它会在该数据中插入该端口以</a:t>
            </a:r>
            <a:r>
              <a:rPr lang="en-US" altLang="zh-CN" dirty="0"/>
              <a:t>unatgged</a:t>
            </a:r>
            <a:r>
              <a:rPr lang="zh-CN" altLang="en-US" dirty="0">
                <a:latin typeface="宋体" panose="02010600030101010101" pitchFamily="2" charset="-122"/>
              </a:rPr>
              <a:t>模式所属</a:t>
            </a:r>
            <a:r>
              <a:rPr lang="en-US" altLang="zh-CN" dirty="0"/>
              <a:t>VLAN</a:t>
            </a:r>
            <a:r>
              <a:rPr lang="zh-CN" altLang="en-US" dirty="0">
                <a:latin typeface="宋体" panose="02010600030101010101" pitchFamily="2" charset="-122"/>
              </a:rPr>
              <a:t>（假设为　</a:t>
            </a:r>
            <a:r>
              <a:rPr lang="en-US" altLang="zh-CN" dirty="0"/>
              <a:t>t1</a:t>
            </a:r>
            <a:r>
              <a:rPr lang="zh-CN" altLang="en-US" dirty="0">
                <a:latin typeface="宋体" panose="02010600030101010101" pitchFamily="2" charset="-122"/>
              </a:rPr>
              <a:t>）的</a:t>
            </a:r>
            <a:r>
              <a:rPr lang="en-US" altLang="zh-CN" dirty="0"/>
              <a:t>Tag</a:t>
            </a:r>
            <a:r>
              <a:rPr lang="zh-CN" altLang="en-US" dirty="0">
                <a:latin typeface="宋体" panose="02010600030101010101" pitchFamily="2" charset="-122"/>
              </a:rPr>
              <a:t>值，并会在</a:t>
            </a:r>
            <a:r>
              <a:rPr lang="en-US" altLang="zh-CN" dirty="0"/>
              <a:t>Vlan t1</a:t>
            </a:r>
            <a:r>
              <a:rPr lang="zh-CN" altLang="en-US" dirty="0">
                <a:latin typeface="宋体" panose="02010600030101010101" pitchFamily="2" charset="-122"/>
              </a:rPr>
              <a:t>内根据地址表转发。</a:t>
            </a:r>
            <a:endParaRPr lang="zh-CN" altLang="en-US" dirty="0">
              <a:latin typeface="宋体" panose="02010600030101010101" pitchFamily="2" charset="-122"/>
            </a:endParaRPr>
          </a:p>
          <a:p>
            <a:pPr lvl="3" algn="just" eaLnBrk="1" hangingPunct="1">
              <a:buChar char="•"/>
            </a:pPr>
            <a:r>
              <a:rPr lang="en-US" altLang="zh-CN" dirty="0"/>
              <a:t>1.	</a:t>
            </a:r>
            <a:r>
              <a:rPr lang="zh-CN" altLang="en-US" dirty="0">
                <a:latin typeface="宋体" panose="02010600030101010101" pitchFamily="2" charset="-122"/>
              </a:rPr>
              <a:t>如果根据地址表查得的端口以</a:t>
            </a:r>
            <a:r>
              <a:rPr lang="en-US" altLang="zh-CN" dirty="0"/>
              <a:t>untagged</a:t>
            </a:r>
            <a:r>
              <a:rPr lang="zh-CN" altLang="en-US" dirty="0">
                <a:latin typeface="宋体" panose="02010600030101010101" pitchFamily="2" charset="-122"/>
              </a:rPr>
              <a:t>模式属于</a:t>
            </a:r>
            <a:r>
              <a:rPr lang="en-US" altLang="zh-CN" dirty="0"/>
              <a:t>Vlan t1,</a:t>
            </a:r>
            <a:r>
              <a:rPr lang="zh-CN" altLang="en-US" dirty="0">
                <a:latin typeface="宋体" panose="02010600030101010101" pitchFamily="2" charset="-122"/>
              </a:rPr>
              <a:t>交换机会去掉以太网帧中的</a:t>
            </a:r>
            <a:r>
              <a:rPr lang="en-US" altLang="zh-CN" dirty="0"/>
              <a:t>802.1Q</a:t>
            </a:r>
            <a:r>
              <a:rPr lang="zh-CN" altLang="en-US" dirty="0">
                <a:latin typeface="宋体" panose="02010600030101010101" pitchFamily="2" charset="-122"/>
              </a:rPr>
              <a:t>标记并从该端口转发出去。</a:t>
            </a:r>
            <a:endParaRPr lang="zh-CN" altLang="en-US" dirty="0">
              <a:latin typeface="宋体" panose="02010600030101010101" pitchFamily="2" charset="-122"/>
            </a:endParaRPr>
          </a:p>
          <a:p>
            <a:pPr lvl="3" algn="just" eaLnBrk="1" hangingPunct="1">
              <a:buChar char="•"/>
            </a:pPr>
            <a:r>
              <a:rPr lang="en-US" altLang="zh-CN" dirty="0"/>
              <a:t>2.	</a:t>
            </a:r>
            <a:r>
              <a:rPr lang="zh-CN" altLang="en-US" dirty="0">
                <a:latin typeface="宋体" panose="02010600030101010101" pitchFamily="2" charset="-122"/>
              </a:rPr>
              <a:t>如果根据地址表查得的端口以</a:t>
            </a:r>
            <a:r>
              <a:rPr lang="en-US" altLang="zh-CN" dirty="0"/>
              <a:t>tagged</a:t>
            </a:r>
            <a:r>
              <a:rPr lang="zh-CN" altLang="en-US" dirty="0">
                <a:latin typeface="宋体" panose="02010600030101010101" pitchFamily="2" charset="-122"/>
              </a:rPr>
              <a:t>模式属于</a:t>
            </a:r>
            <a:r>
              <a:rPr lang="en-US" altLang="zh-CN" dirty="0"/>
              <a:t>Vlan t1,</a:t>
            </a:r>
            <a:r>
              <a:rPr lang="zh-CN" altLang="en-US" dirty="0">
                <a:latin typeface="宋体" panose="02010600030101010101" pitchFamily="2" charset="-122"/>
              </a:rPr>
              <a:t>交换机会保留以太网帧中的</a:t>
            </a:r>
            <a:r>
              <a:rPr lang="en-US" altLang="zh-CN" dirty="0"/>
              <a:t>802.1Q</a:t>
            </a:r>
            <a:r>
              <a:rPr lang="zh-CN" altLang="en-US" dirty="0">
                <a:latin typeface="宋体" panose="02010600030101010101" pitchFamily="2" charset="-122"/>
              </a:rPr>
              <a:t>标记并从该端口转发出去。</a:t>
            </a:r>
            <a:endParaRPr lang="zh-CN" altLang="en-US" dirty="0">
              <a:latin typeface="宋体" panose="02010600030101010101" pitchFamily="2" charset="-122"/>
            </a:endParaRPr>
          </a:p>
          <a:p>
            <a:pPr lvl="3" algn="just" eaLnBrk="1" hangingPunct="1">
              <a:buChar char="•"/>
            </a:pPr>
            <a:endParaRPr lang="zh-CN" altLang="en-US" dirty="0">
              <a:latin typeface="宋体" panose="02010600030101010101" pitchFamily="2" charset="-122"/>
            </a:endParaRPr>
          </a:p>
          <a:p>
            <a:pPr lvl="2" algn="just" eaLnBrk="1" hangingPunct="1">
              <a:buFont typeface="Symbol" pitchFamily="18" charset="2"/>
              <a:buChar char="·"/>
            </a:pPr>
            <a:r>
              <a:rPr lang="zh-CN" altLang="en-US" dirty="0">
                <a:latin typeface="宋体" panose="02010600030101010101" pitchFamily="2" charset="-122"/>
              </a:rPr>
              <a:t>当一个端口收到一个带</a:t>
            </a:r>
            <a:r>
              <a:rPr lang="en-US" altLang="zh-CN" dirty="0"/>
              <a:t>802.1Q</a:t>
            </a:r>
            <a:r>
              <a:rPr lang="zh-CN" altLang="en-US" dirty="0">
                <a:latin typeface="宋体" panose="02010600030101010101" pitchFamily="2" charset="-122"/>
              </a:rPr>
              <a:t>的以太网帧（</a:t>
            </a:r>
            <a:r>
              <a:rPr lang="en-US" altLang="zh-CN" dirty="0"/>
              <a:t>SA</a:t>
            </a:r>
            <a:r>
              <a:rPr lang="zh-CN" altLang="en-US" dirty="0">
                <a:latin typeface="宋体" panose="02010600030101010101" pitchFamily="2" charset="-122"/>
              </a:rPr>
              <a:t>后为</a:t>
            </a:r>
            <a:r>
              <a:rPr lang="en-US" altLang="zh-CN" dirty="0"/>
              <a:t>8100</a:t>
            </a:r>
            <a:r>
              <a:rPr lang="zh-CN" altLang="en-US" dirty="0">
                <a:latin typeface="宋体" panose="02010600030101010101" pitchFamily="2" charset="-122"/>
              </a:rPr>
              <a:t>）时，它会比较该以太网帧中</a:t>
            </a:r>
            <a:r>
              <a:rPr lang="en-US" altLang="zh-CN" dirty="0"/>
              <a:t>VCI</a:t>
            </a:r>
            <a:r>
              <a:rPr lang="zh-CN" altLang="en-US" dirty="0">
                <a:latin typeface="宋体" panose="02010600030101010101" pitchFamily="2" charset="-122"/>
              </a:rPr>
              <a:t>字段的后</a:t>
            </a:r>
            <a:r>
              <a:rPr lang="en-US" altLang="zh-CN" dirty="0"/>
              <a:t>12Bit</a:t>
            </a:r>
            <a:r>
              <a:rPr lang="zh-CN" altLang="en-US" dirty="0">
                <a:latin typeface="宋体" panose="02010600030101010101" pitchFamily="2" charset="-122"/>
              </a:rPr>
              <a:t>所代表的</a:t>
            </a:r>
            <a:r>
              <a:rPr lang="en-US" altLang="zh-CN" dirty="0"/>
              <a:t>VLAN ID</a:t>
            </a:r>
            <a:r>
              <a:rPr lang="zh-CN" altLang="en-US" dirty="0">
                <a:latin typeface="宋体" panose="02010600030101010101" pitchFamily="2" charset="-122"/>
              </a:rPr>
              <a:t>和所有本端口所属</a:t>
            </a:r>
            <a:r>
              <a:rPr lang="en-US" altLang="zh-CN" dirty="0"/>
              <a:t>VLAN</a:t>
            </a:r>
            <a:r>
              <a:rPr lang="zh-CN" altLang="en-US" dirty="0">
                <a:latin typeface="宋体" panose="02010600030101010101" pitchFamily="2" charset="-122"/>
              </a:rPr>
              <a:t>的</a:t>
            </a:r>
            <a:r>
              <a:rPr lang="en-US" altLang="zh-CN" dirty="0"/>
              <a:t>Tag</a:t>
            </a:r>
            <a:r>
              <a:rPr lang="zh-CN" altLang="en-US" dirty="0">
                <a:latin typeface="宋体" panose="02010600030101010101" pitchFamily="2" charset="-122"/>
              </a:rPr>
              <a:t>值。</a:t>
            </a:r>
            <a:endParaRPr lang="zh-CN" altLang="en-US" dirty="0">
              <a:latin typeface="宋体" panose="02010600030101010101" pitchFamily="2" charset="-122"/>
            </a:endParaRPr>
          </a:p>
          <a:p>
            <a:pPr lvl="4" algn="just" eaLnBrk="1" hangingPunct="1"/>
            <a:r>
              <a:rPr lang="en-US" altLang="zh-CN" dirty="0"/>
              <a:t>1.	</a:t>
            </a:r>
            <a:r>
              <a:rPr lang="zh-CN" altLang="en-US" dirty="0">
                <a:latin typeface="宋体" panose="02010600030101010101" pitchFamily="2" charset="-122"/>
              </a:rPr>
              <a:t>如果有相等的，就往该</a:t>
            </a:r>
            <a:r>
              <a:rPr lang="en-US" altLang="zh-CN" dirty="0"/>
              <a:t>VLAN ID</a:t>
            </a:r>
            <a:r>
              <a:rPr lang="zh-CN" altLang="en-US" dirty="0">
                <a:latin typeface="宋体" panose="02010600030101010101" pitchFamily="2" charset="-122"/>
              </a:rPr>
              <a:t>所标示的</a:t>
            </a:r>
            <a:r>
              <a:rPr lang="en-US" altLang="zh-CN" dirty="0"/>
              <a:t>VLAN</a:t>
            </a:r>
            <a:r>
              <a:rPr lang="zh-CN" altLang="en-US" dirty="0">
                <a:latin typeface="宋体" panose="02010600030101010101" pitchFamily="2" charset="-122"/>
              </a:rPr>
              <a:t>中转发，转发时数据是否带有</a:t>
            </a:r>
            <a:r>
              <a:rPr lang="en-US" altLang="zh-CN" dirty="0"/>
              <a:t>802.1Q</a:t>
            </a:r>
            <a:r>
              <a:rPr lang="zh-CN" altLang="en-US" dirty="0">
                <a:latin typeface="宋体" panose="02010600030101010101" pitchFamily="2" charset="-122"/>
              </a:rPr>
              <a:t>标志同上。</a:t>
            </a:r>
            <a:endParaRPr lang="zh-CN" altLang="en-US" dirty="0">
              <a:latin typeface="宋体" panose="02010600030101010101" pitchFamily="2" charset="-122"/>
            </a:endParaRPr>
          </a:p>
          <a:p>
            <a:pPr lvl="4" algn="just" eaLnBrk="1" hangingPunct="1"/>
            <a:r>
              <a:rPr lang="en-US" altLang="zh-CN" dirty="0"/>
              <a:t>2.	</a:t>
            </a:r>
            <a:r>
              <a:rPr lang="zh-CN" altLang="en-US" dirty="0">
                <a:latin typeface="宋体" panose="02010600030101010101" pitchFamily="2" charset="-122"/>
              </a:rPr>
              <a:t>如果都不相等，则丢弃该数据。</a:t>
            </a:r>
            <a:endParaRPr lang="zh-CN" altLang="en-US" dirty="0">
              <a:latin typeface="宋体" panose="02010600030101010101" pitchFamily="2" charset="-122"/>
            </a:endParaRPr>
          </a:p>
          <a:p>
            <a:pPr lvl="0" eaLnBrk="1" hangingPunct="1"/>
            <a:endParaRPr lang="en-US" altLang="zh-CN"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Rectangle 2"/>
          <p:cNvSpPr>
            <a:spLocks noTextEdit="1"/>
          </p:cNvSpPr>
          <p:nvPr>
            <p:ph type="sldImg"/>
          </p:nvPr>
        </p:nvSpPr>
        <p:spPr>
          <a:ln/>
        </p:spPr>
      </p:sp>
      <p:sp>
        <p:nvSpPr>
          <p:cNvPr id="57347" name="Rectangle 3"/>
          <p:cNvSpPr>
            <a:spLocks noGrp="1"/>
          </p:cNvSpPr>
          <p:nvPr>
            <p:ph type="body" idx="1"/>
          </p:nvPr>
        </p:nvSpPr>
        <p:spPr>
          <a:ln/>
        </p:spPr>
        <p:txBody>
          <a:bodyPr wrap="square" lIns="91440" tIns="45720" rIns="91440" bIns="45720" anchor="t"/>
          <a:p>
            <a:pPr lvl="0" eaLnBrk="1" hangingPunct="1"/>
            <a:r>
              <a:rPr lang="en-US" altLang="zh-CN" dirty="0"/>
              <a:t>supperVlan:</a:t>
            </a:r>
            <a:r>
              <a:rPr lang="zh-CN" altLang="en-US" dirty="0">
                <a:latin typeface="宋体" panose="02010600030101010101" pitchFamily="2" charset="-122"/>
              </a:rPr>
              <a:t>使处在同一个物理交换设备中的分属不同虚拟广播域的主机处在相同</a:t>
            </a:r>
            <a:r>
              <a:rPr lang="en-US" altLang="zh-CN" dirty="0">
                <a:latin typeface="宋体" panose="02010600030101010101" pitchFamily="2" charset="-122"/>
              </a:rPr>
              <a:t>Ipv4</a:t>
            </a:r>
            <a:r>
              <a:rPr lang="zh-CN" altLang="en-US" dirty="0">
                <a:latin typeface="宋体" panose="02010600030101010101" pitchFamily="2" charset="-122"/>
              </a:rPr>
              <a:t>子网中而且使用同一个默认网关，这样就可以消除原有的在一个</a:t>
            </a:r>
            <a:r>
              <a:rPr lang="en-US" altLang="zh-CN" dirty="0">
                <a:latin typeface="宋体" panose="02010600030101010101" pitchFamily="2" charset="-122"/>
              </a:rPr>
              <a:t>VLAN</a:t>
            </a:r>
            <a:r>
              <a:rPr lang="zh-CN" altLang="en-US" dirty="0">
                <a:latin typeface="宋体" panose="02010600030101010101" pitchFamily="2" charset="-122"/>
              </a:rPr>
              <a:t>或</a:t>
            </a:r>
            <a:r>
              <a:rPr lang="en-US" altLang="zh-CN" dirty="0">
                <a:latin typeface="宋体" panose="02010600030101010101" pitchFamily="2" charset="-122"/>
              </a:rPr>
              <a:t>MAN</a:t>
            </a:r>
            <a:r>
              <a:rPr lang="zh-CN" altLang="en-US" dirty="0">
                <a:latin typeface="宋体" panose="02010600030101010101" pitchFamily="2" charset="-122"/>
              </a:rPr>
              <a:t>中必须使用一个专用</a:t>
            </a:r>
            <a:r>
              <a:rPr lang="en-US" altLang="zh-CN" dirty="0">
                <a:latin typeface="宋体" panose="02010600030101010101" pitchFamily="2" charset="-122"/>
              </a:rPr>
              <a:t>IP</a:t>
            </a:r>
            <a:r>
              <a:rPr lang="zh-CN" altLang="en-US" dirty="0">
                <a:latin typeface="宋体" panose="02010600030101010101" pitchFamily="2" charset="-122"/>
              </a:rPr>
              <a:t>子网的限制。使用这种机制可以明显减少</a:t>
            </a:r>
            <a:r>
              <a:rPr lang="en-US" altLang="zh-CN" dirty="0">
                <a:latin typeface="宋体" panose="02010600030101010101" pitchFamily="2" charset="-122"/>
              </a:rPr>
              <a:t>VLAN</a:t>
            </a:r>
            <a:r>
              <a:rPr lang="zh-CN" altLang="en-US" dirty="0">
                <a:latin typeface="宋体" panose="02010600030101010101" pitchFamily="2" charset="-122"/>
              </a:rPr>
              <a:t>或</a:t>
            </a:r>
            <a:r>
              <a:rPr lang="en-US" altLang="zh-CN" dirty="0">
                <a:latin typeface="宋体" panose="02010600030101010101" pitchFamily="2" charset="-122"/>
              </a:rPr>
              <a:t>MAN</a:t>
            </a:r>
            <a:r>
              <a:rPr lang="zh-CN" altLang="en-US" dirty="0">
                <a:latin typeface="宋体" panose="02010600030101010101" pitchFamily="2" charset="-122"/>
              </a:rPr>
              <a:t>中对</a:t>
            </a:r>
            <a:r>
              <a:rPr lang="en-US" altLang="zh-CN" dirty="0">
                <a:latin typeface="宋体" panose="02010600030101010101" pitchFamily="2" charset="-122"/>
              </a:rPr>
              <a:t>IP</a:t>
            </a:r>
            <a:r>
              <a:rPr lang="zh-CN" altLang="en-US" dirty="0">
                <a:latin typeface="宋体" panose="02010600030101010101" pitchFamily="2" charset="-122"/>
              </a:rPr>
              <a:t>地址空间的消耗，提高了地址的使用效率。</a:t>
            </a:r>
            <a:endParaRPr lang="zh-CN" altLang="en-US" dirty="0">
              <a:latin typeface="宋体" panose="02010600030101010101" pitchFamily="2" charset="-122"/>
            </a:endParaRPr>
          </a:p>
          <a:p>
            <a:pPr lvl="0" eaLnBrk="1" hangingPunct="1"/>
            <a:r>
              <a:rPr lang="zh-CN" altLang="en-US" dirty="0">
                <a:latin typeface="宋体" panose="02010600030101010101" pitchFamily="2" charset="-122"/>
              </a:rPr>
              <a:t>使不同的</a:t>
            </a:r>
            <a:r>
              <a:rPr lang="en-US" altLang="zh-CN" dirty="0">
                <a:latin typeface="宋体" panose="02010600030101010101" pitchFamily="2" charset="-122"/>
              </a:rPr>
              <a:t>sub-VLAN</a:t>
            </a:r>
            <a:r>
              <a:rPr lang="zh-CN" altLang="en-US" dirty="0">
                <a:latin typeface="宋体" panose="02010600030101010101" pitchFamily="2" charset="-122"/>
              </a:rPr>
              <a:t>（用户）保留各自独立的广播域。一个或多个子虚拟网同属于一个超级虚拟网</a:t>
            </a:r>
            <a:r>
              <a:rPr lang="en-US" altLang="zh-CN" dirty="0"/>
              <a:t>supperVlan</a:t>
            </a:r>
            <a:r>
              <a:rPr lang="en-US" altLang="zh-CN" dirty="0">
                <a:latin typeface="宋体" panose="02010600030101010101" pitchFamily="2" charset="-122"/>
              </a:rPr>
              <a:t> </a:t>
            </a:r>
            <a:r>
              <a:rPr lang="zh-CN" altLang="en-US" dirty="0">
                <a:latin typeface="宋体" panose="02010600030101010101" pitchFamily="2" charset="-122"/>
              </a:rPr>
              <a:t>，并且都使用超级虚拟网的默认网关</a:t>
            </a:r>
            <a:r>
              <a:rPr lang="en-US" altLang="zh-CN" dirty="0">
                <a:latin typeface="宋体" panose="02010600030101010101" pitchFamily="2" charset="-122"/>
              </a:rPr>
              <a:t>IP</a:t>
            </a:r>
            <a:r>
              <a:rPr lang="zh-CN" altLang="en-US" dirty="0">
                <a:latin typeface="宋体" panose="02010600030101010101" pitchFamily="2" charset="-122"/>
              </a:rPr>
              <a:t>地址。</a:t>
            </a:r>
            <a:endParaRPr lang="zh-CN" altLang="en-US" dirty="0">
              <a:latin typeface="宋体" panose="02010600030101010101" pitchFamily="2" charset="-122"/>
            </a:endParaRPr>
          </a:p>
          <a:p>
            <a:pPr lvl="0" eaLnBrk="1" hangingPunct="1"/>
            <a:r>
              <a:rPr lang="zh-CN" altLang="en-US" dirty="0">
                <a:latin typeface="宋体" panose="02010600030101010101" pitchFamily="2" charset="-122"/>
              </a:rPr>
              <a:t>如果需要，超级虚拟网路由器需要类似于</a:t>
            </a:r>
            <a:r>
              <a:rPr lang="en-US" altLang="zh-CN" dirty="0">
                <a:latin typeface="宋体" panose="02010600030101010101" pitchFamily="2" charset="-122"/>
              </a:rPr>
              <a:t>ARP</a:t>
            </a:r>
            <a:r>
              <a:rPr lang="zh-CN" altLang="en-US" dirty="0">
                <a:latin typeface="宋体" panose="02010600030101010101" pitchFamily="2" charset="-122"/>
              </a:rPr>
              <a:t>代理服务器般的功能，通过进行</a:t>
            </a:r>
            <a:r>
              <a:rPr lang="en-US" altLang="zh-CN" dirty="0">
                <a:latin typeface="宋体" panose="02010600030101010101" pitchFamily="2" charset="-122"/>
              </a:rPr>
              <a:t>ARP</a:t>
            </a:r>
            <a:r>
              <a:rPr lang="zh-CN" altLang="en-US" dirty="0">
                <a:latin typeface="宋体" panose="02010600030101010101" pitchFamily="2" charset="-122"/>
              </a:rPr>
              <a:t>代理，可以使不同子虚拟网中的主机相互之间进行通信。</a:t>
            </a:r>
            <a:endParaRPr lang="zh-CN" altLang="en-US" dirty="0">
              <a:latin typeface="宋体" panose="02010600030101010101" pitchFamily="2" charset="-122"/>
            </a:endParaRPr>
          </a:p>
          <a:p>
            <a:pPr lvl="0" eaLnBrk="1" hangingPunct="1"/>
            <a:r>
              <a:rPr lang="en-US" altLang="zh-CN" dirty="0">
                <a:latin typeface="宋体" panose="02010600030101010101" pitchFamily="2" charset="-122"/>
              </a:rPr>
              <a:t>vMan:</a:t>
            </a:r>
            <a:r>
              <a:rPr lang="zh-CN" altLang="en-US" dirty="0">
                <a:latin typeface="宋体" panose="02010600030101010101" pitchFamily="2" charset="-122"/>
              </a:rPr>
              <a:t>在</a:t>
            </a:r>
            <a:r>
              <a:rPr lang="en-US" altLang="zh-CN" dirty="0">
                <a:latin typeface="宋体" panose="02010600030101010101" pitchFamily="2" charset="-122"/>
              </a:rPr>
              <a:t>VLAN</a:t>
            </a:r>
            <a:r>
              <a:rPr lang="zh-CN" altLang="en-US" dirty="0">
                <a:latin typeface="宋体" panose="02010600030101010101" pitchFamily="2" charset="-122"/>
              </a:rPr>
              <a:t>的标记前面再加虚拟城域网</a:t>
            </a:r>
            <a:r>
              <a:rPr lang="en-US" altLang="zh-CN" dirty="0">
                <a:latin typeface="宋体" panose="02010600030101010101" pitchFamily="2" charset="-122"/>
              </a:rPr>
              <a:t>VMAN</a:t>
            </a:r>
            <a:r>
              <a:rPr lang="zh-CN" altLang="en-US" dirty="0">
                <a:latin typeface="宋体" panose="02010600030101010101" pitchFamily="2" charset="-122"/>
              </a:rPr>
              <a:t>标记，来增加可用的</a:t>
            </a:r>
            <a:r>
              <a:rPr lang="en-US" altLang="zh-CN" dirty="0">
                <a:latin typeface="宋体" panose="02010600030101010101" pitchFamily="2" charset="-122"/>
              </a:rPr>
              <a:t>vlan tag</a:t>
            </a:r>
            <a:r>
              <a:rPr lang="zh-CN" altLang="en-US" dirty="0">
                <a:latin typeface="宋体" panose="02010600030101010101" pitchFamily="2" charset="-122"/>
              </a:rPr>
              <a:t>数目。目前还不是通用标准。</a:t>
            </a:r>
            <a:endParaRPr lang="zh-CN" altLang="en-US" dirty="0">
              <a:latin typeface="宋体" panose="02010600030101010101" pitchFamily="2" charset="-122"/>
            </a:endParaRPr>
          </a:p>
          <a:p>
            <a:pPr lvl="0" eaLnBrk="1" hangingPunct="1"/>
            <a:r>
              <a:rPr lang="en-US" altLang="zh-CN" dirty="0">
                <a:latin typeface="宋体" panose="02010600030101010101" pitchFamily="2" charset="-122"/>
              </a:rPr>
              <a:t>Vcn:</a:t>
            </a:r>
            <a:r>
              <a:rPr lang="zh-CN" altLang="en-US" dirty="0">
                <a:latin typeface="宋体" panose="02010600030101010101" pitchFamily="2" charset="-122"/>
              </a:rPr>
              <a:t>使用</a:t>
            </a:r>
            <a:r>
              <a:rPr lang="en-US" altLang="zh-CN" dirty="0">
                <a:latin typeface="宋体" panose="02010600030101010101" pitchFamily="2" charset="-122"/>
              </a:rPr>
              <a:t>vlan</a:t>
            </a:r>
            <a:r>
              <a:rPr lang="zh-CN" altLang="en-US" dirty="0">
                <a:latin typeface="宋体" panose="02010600030101010101" pitchFamily="2" charset="-122"/>
              </a:rPr>
              <a:t>来实现下行端口间的隔离，下行端口可以和上行端口间正常通讯。 </a:t>
            </a:r>
            <a:br>
              <a:rPr lang="zh-CN" altLang="en-US" dirty="0">
                <a:latin typeface="宋体" panose="02010600030101010101" pitchFamily="2" charset="-122"/>
              </a:rPr>
            </a:br>
            <a:br>
              <a:rPr lang="zh-CN" altLang="en-US" dirty="0">
                <a:latin typeface="宋体" panose="02010600030101010101" pitchFamily="2" charset="-122"/>
              </a:rPr>
            </a:br>
            <a:endParaRPr lang="zh-CN" altLang="en-US" dirty="0">
              <a:latin typeface="宋体" panose="02010600030101010101" pitchFamily="2" charset="-122"/>
            </a:endParaRPr>
          </a:p>
          <a:p>
            <a:pPr lvl="0" eaLnBrk="1" hangingPunct="1"/>
            <a:endParaRPr lang="zh-CN" altLang="en-US" dirty="0">
              <a:latin typeface="宋体" panose="02010600030101010101" pitchFamily="2" charset="-122"/>
            </a:endParaRPr>
          </a:p>
          <a:p>
            <a:pPr lvl="0" eaLnBrk="1" hangingPunct="1"/>
            <a:endParaRPr lang="en-US" altLang="zh-CN"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8370" name="Rectangle 2"/>
          <p:cNvSpPr>
            <a:spLocks noTextEdit="1"/>
          </p:cNvSpPr>
          <p:nvPr>
            <p:ph type="sldImg"/>
          </p:nvPr>
        </p:nvSpPr>
        <p:spPr>
          <a:ln/>
        </p:spPr>
      </p:sp>
      <p:sp>
        <p:nvSpPr>
          <p:cNvPr id="58371" name="Rectangle 3"/>
          <p:cNvSpPr>
            <a:spLocks noGrp="1"/>
          </p:cNvSpPr>
          <p:nvPr>
            <p:ph type="body" idx="1"/>
          </p:nvPr>
        </p:nvSpPr>
        <p:spPr>
          <a:ln/>
        </p:spPr>
        <p:txBody>
          <a:bodyPr wrap="square" lIns="91440" tIns="45720" rIns="91440" bIns="45720" anchor="t"/>
          <a:p>
            <a:pPr lvl="0" eaLnBrk="1" hangingPunct="1"/>
            <a:r>
              <a:rPr lang="zh-CN" altLang="en-US" dirty="0"/>
              <a:t>自协商：设备加电启动，在链路上发送快速链路脉冲（</a:t>
            </a:r>
            <a:r>
              <a:rPr lang="en-US" altLang="zh-CN" dirty="0"/>
              <a:t>FLP Fast Link Pulse</a:t>
            </a:r>
            <a:r>
              <a:rPr lang="zh-CN" altLang="en-US" dirty="0"/>
              <a:t>）</a:t>
            </a:r>
            <a:r>
              <a:rPr lang="en-US" altLang="zh-CN" dirty="0"/>
              <a:t>,FLP</a:t>
            </a:r>
            <a:r>
              <a:rPr lang="zh-CN" altLang="en-US" dirty="0"/>
              <a:t>信号中包含设备工作模式信息（</a:t>
            </a:r>
            <a:r>
              <a:rPr lang="en-US" altLang="zh-CN" dirty="0"/>
              <a:t>duplex\speed\flowcontrol</a:t>
            </a:r>
            <a:r>
              <a:rPr lang="zh-CN" altLang="en-US" dirty="0"/>
              <a:t>）</a:t>
            </a:r>
            <a:r>
              <a:rPr lang="en-US" altLang="zh-CN" dirty="0"/>
              <a:t>,</a:t>
            </a:r>
            <a:r>
              <a:rPr lang="zh-CN" altLang="en-US" dirty="0"/>
              <a:t>双方协商自动配置成最佳工作模式。</a:t>
            </a:r>
            <a:endParaRPr lang="zh-CN" altLang="en-US" dirty="0"/>
          </a:p>
          <a:p>
            <a:pPr lvl="0" eaLnBrk="1" hangingPunct="1"/>
            <a:r>
              <a:rPr lang="zh-CN" altLang="en-US" dirty="0"/>
              <a:t>双工：全双工在两对双绞线上可以接受和发送帧，不在受到</a:t>
            </a:r>
            <a:r>
              <a:rPr lang="en-US" altLang="zh-CN" dirty="0"/>
              <a:t>CSMA/CD </a:t>
            </a:r>
            <a:r>
              <a:rPr lang="zh-CN" altLang="en-US" dirty="0"/>
              <a:t>的约束，无碰装域存在。</a:t>
            </a:r>
            <a:endParaRPr lang="zh-CN" altLang="en-US" dirty="0"/>
          </a:p>
          <a:p>
            <a:pPr lvl="0" eaLnBrk="1" hangingPunct="1"/>
            <a:r>
              <a:rPr lang="zh-CN" altLang="en-US" dirty="0"/>
              <a:t>速率：</a:t>
            </a:r>
            <a:r>
              <a:rPr lang="en-US" altLang="zh-CN" dirty="0"/>
              <a:t>10M</a:t>
            </a:r>
            <a:r>
              <a:rPr lang="zh-CN" altLang="en-US" dirty="0"/>
              <a:t>、</a:t>
            </a:r>
            <a:r>
              <a:rPr lang="en-US" altLang="zh-CN" dirty="0"/>
              <a:t>100M</a:t>
            </a:r>
            <a:r>
              <a:rPr lang="zh-CN" altLang="en-US" dirty="0"/>
              <a:t>、</a:t>
            </a:r>
            <a:r>
              <a:rPr lang="en-US" altLang="zh-CN" dirty="0"/>
              <a:t>1000M,</a:t>
            </a:r>
            <a:r>
              <a:rPr lang="zh-CN" altLang="en-US" dirty="0"/>
              <a:t>有些芯片支持带宽控制</a:t>
            </a:r>
            <a:endParaRPr lang="zh-CN" altLang="en-US" dirty="0"/>
          </a:p>
          <a:p>
            <a:pPr lvl="0" eaLnBrk="1" hangingPunct="1"/>
            <a:r>
              <a:rPr lang="zh-CN" altLang="en-US" dirty="0"/>
              <a:t>流控：端口缓冲区、上下限、</a:t>
            </a:r>
            <a:endParaRPr lang="zh-CN" altLang="en-US" dirty="0"/>
          </a:p>
          <a:p>
            <a:pPr lvl="0" eaLnBrk="1" hangingPunct="1"/>
            <a:r>
              <a:rPr lang="en-US" altLang="zh-CN" dirty="0"/>
              <a:t>Backppessure </a:t>
            </a:r>
            <a:r>
              <a:rPr lang="zh-CN" altLang="en-US" dirty="0"/>
              <a:t>交换器发出一种伪碰装信号（</a:t>
            </a:r>
            <a:r>
              <a:rPr lang="en-US" altLang="zh-CN" dirty="0"/>
              <a:t>false collision</a:t>
            </a:r>
            <a:r>
              <a:rPr lang="zh-CN" altLang="en-US" dirty="0"/>
              <a:t>）、 </a:t>
            </a:r>
            <a:r>
              <a:rPr lang="en-US" altLang="zh-CN" dirty="0"/>
              <a:t>CSMA/CD</a:t>
            </a:r>
            <a:endParaRPr lang="en-US" altLang="zh-CN" dirty="0"/>
          </a:p>
          <a:p>
            <a:pPr lvl="0" eaLnBrk="1" hangingPunct="1"/>
            <a:r>
              <a:rPr lang="en-US" altLang="zh-CN" dirty="0"/>
              <a:t>Pause </a:t>
            </a:r>
            <a:r>
              <a:rPr lang="zh-CN" altLang="en-US" dirty="0"/>
              <a:t>发送</a:t>
            </a:r>
            <a:r>
              <a:rPr lang="en-US" altLang="zh-CN" dirty="0"/>
              <a:t>pause</a:t>
            </a:r>
            <a:r>
              <a:rPr lang="zh-CN" altLang="en-US" dirty="0"/>
              <a:t>帧来通知对端不要再发或降低速率，</a:t>
            </a:r>
            <a:r>
              <a:rPr lang="en-US" altLang="zh-CN" dirty="0"/>
              <a:t>0180c2000001</a:t>
            </a:r>
            <a:endParaRPr lang="en-US" altLang="zh-CN" dirty="0"/>
          </a:p>
          <a:p>
            <a:pPr lvl="0" eaLnBrk="1" hangingPunct="1"/>
            <a:r>
              <a:rPr lang="zh-CN" altLang="en-US" dirty="0"/>
              <a:t>自学习：主要是控制端口能否进行</a:t>
            </a:r>
            <a:r>
              <a:rPr lang="en-US" altLang="zh-CN" dirty="0"/>
              <a:t>mac</a:t>
            </a:r>
            <a:r>
              <a:rPr lang="zh-CN" altLang="en-US" dirty="0"/>
              <a:t>地址的学习，或对未知数据如何处理</a:t>
            </a:r>
            <a:endParaRPr lang="zh-CN"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4"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59395"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eaLnBrk="1" hangingPunct="1"/>
            <a:r>
              <a:rPr lang="zh-CN" altLang="en-US" dirty="0"/>
              <a:t>自协商：设备加电启动，在链路上发送快速链路脉冲（</a:t>
            </a:r>
            <a:r>
              <a:rPr lang="en-US" altLang="zh-CN" dirty="0"/>
              <a:t>FLP Fast Link Pulse</a:t>
            </a:r>
            <a:r>
              <a:rPr lang="zh-CN" altLang="en-US" dirty="0"/>
              <a:t>）</a:t>
            </a:r>
            <a:r>
              <a:rPr lang="en-US" altLang="zh-CN" dirty="0"/>
              <a:t>,FLP</a:t>
            </a:r>
            <a:r>
              <a:rPr lang="zh-CN" altLang="en-US" dirty="0"/>
              <a:t>信号中包含设备工作模式信息（</a:t>
            </a:r>
            <a:r>
              <a:rPr lang="en-US" altLang="zh-CN" dirty="0"/>
              <a:t>duplex\speed\flowcontrol</a:t>
            </a:r>
            <a:r>
              <a:rPr lang="zh-CN" altLang="en-US" dirty="0"/>
              <a:t>）</a:t>
            </a:r>
            <a:r>
              <a:rPr lang="en-US" altLang="zh-CN" dirty="0"/>
              <a:t>,</a:t>
            </a:r>
            <a:r>
              <a:rPr lang="zh-CN" altLang="en-US" dirty="0"/>
              <a:t>双方协商自动配置成最佳工作模式。</a:t>
            </a:r>
            <a:endParaRPr lang="zh-CN" altLang="en-US" dirty="0"/>
          </a:p>
          <a:p>
            <a:pPr lvl="0" eaLnBrk="1" hangingPunct="1"/>
            <a:r>
              <a:rPr lang="en-US" altLang="zh-CN" dirty="0">
                <a:latin typeface="Times-Roman" charset="0"/>
              </a:rPr>
              <a:t>The objective of the Auto-Negotiation function is to provide the means to exchange information between</a:t>
            </a:r>
            <a:endParaRPr lang="en-US" altLang="zh-CN" dirty="0">
              <a:latin typeface="Times-Roman" charset="0"/>
            </a:endParaRPr>
          </a:p>
          <a:p>
            <a:pPr lvl="0" eaLnBrk="1" hangingPunct="1"/>
            <a:r>
              <a:rPr lang="en-US" altLang="zh-CN" dirty="0">
                <a:latin typeface="Times-Roman" charset="0"/>
              </a:rPr>
              <a:t>two devices that share a link segment and to automatically configure both devices to take maximum advan-</a:t>
            </a:r>
            <a:endParaRPr lang="en-US" altLang="zh-CN" dirty="0">
              <a:latin typeface="Times-Roman" charset="0"/>
            </a:endParaRPr>
          </a:p>
          <a:p>
            <a:pPr lvl="0" eaLnBrk="1" hangingPunct="1"/>
            <a:r>
              <a:rPr lang="en-US" altLang="zh-CN" dirty="0">
                <a:latin typeface="Times-Roman" charset="0"/>
              </a:rPr>
              <a:t>tage of their abilities.</a:t>
            </a:r>
            <a:endParaRPr lang="en-US" altLang="zh-CN" dirty="0">
              <a:latin typeface="Times-Roman" charset="0"/>
            </a:endParaRPr>
          </a:p>
          <a:p>
            <a:pPr lvl="0" eaLnBrk="1" hangingPunct="1"/>
            <a:r>
              <a:rPr lang="en-US" altLang="zh-CN" dirty="0">
                <a:latin typeface="Times-Roman" charset="0"/>
              </a:rPr>
              <a:t>Each device capable of Auto-Negotiation issues FLP Bursts at power up,on command from management,or due</a:t>
            </a:r>
            <a:endParaRPr lang="en-US" altLang="zh-CN" dirty="0">
              <a:latin typeface="Times-Roman" charset="0"/>
            </a:endParaRPr>
          </a:p>
          <a:p>
            <a:pPr lvl="0" eaLnBrk="1" hangingPunct="1"/>
            <a:r>
              <a:rPr lang="en-US" altLang="zh-CN" dirty="0">
                <a:latin typeface="Times-Roman" charset="0"/>
              </a:rPr>
              <a:t>to user interaction.</a:t>
            </a:r>
            <a:endParaRPr lang="en-US" altLang="zh-CN" dirty="0">
              <a:latin typeface="Times-Roman" charset="0"/>
            </a:endParaRPr>
          </a:p>
          <a:p>
            <a:pPr lvl="0" eaLnBrk="1" hangingPunct="1"/>
            <a:r>
              <a:rPr lang="en-US" altLang="zh-CN" dirty="0">
                <a:latin typeface="Times-Roman" charset="0"/>
              </a:rPr>
              <a:t>A Fast Link Pulse Burst consists of 33 pulse positions.The 17 odd-numbered pulse positions shall contain a link pulse and rep-</a:t>
            </a:r>
            <a:endParaRPr lang="en-US" altLang="zh-CN" dirty="0">
              <a:latin typeface="Times-Roman" charset="0"/>
            </a:endParaRPr>
          </a:p>
          <a:p>
            <a:pPr lvl="0" eaLnBrk="1" hangingPunct="1"/>
            <a:r>
              <a:rPr lang="en-US" altLang="zh-CN" dirty="0">
                <a:latin typeface="Times-Roman" charset="0"/>
              </a:rPr>
              <a:t>resent clock information.The 16 e en-numbered pulse positions shall represent data information as follows:</a:t>
            </a:r>
            <a:endParaRPr lang="en-US" altLang="zh-CN" dirty="0">
              <a:latin typeface="Times-Roman" charset="0"/>
            </a:endParaRPr>
          </a:p>
          <a:p>
            <a:pPr lvl="0" eaLnBrk="1" hangingPunct="1"/>
            <a:r>
              <a:rPr lang="en-US" altLang="zh-CN" dirty="0">
                <a:latin typeface="Times-Roman" charset="0"/>
              </a:rPr>
              <a:t>a link pulse present in an e en-numbered pulse position represents a logic one,and a link pulse absent from</a:t>
            </a:r>
            <a:endParaRPr lang="en-US" altLang="zh-CN" dirty="0">
              <a:latin typeface="Times-Roman" charset="0"/>
            </a:endParaRPr>
          </a:p>
          <a:p>
            <a:pPr lvl="0" eaLnBrk="1" hangingPunct="1"/>
            <a:r>
              <a:rPr lang="en-US" altLang="zh-CN" dirty="0">
                <a:latin typeface="Times-Roman" charset="0"/>
              </a:rPr>
              <a:t>an e en-numbered pulse position represents a logic zero.</a:t>
            </a:r>
            <a:endParaRPr lang="en-US" altLang="zh-CN" dirty="0">
              <a:latin typeface="Times-Roman"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60419"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eaLnBrk="1" hangingPunct="1"/>
            <a:r>
              <a:rPr lang="zh-CN" altLang="en-US" dirty="0"/>
              <a:t>自协商：设备加电启动，在链路上发送快速链路脉冲（</a:t>
            </a:r>
            <a:r>
              <a:rPr lang="en-US" altLang="zh-CN" dirty="0"/>
              <a:t>FLP Fast Link Pulse</a:t>
            </a:r>
            <a:r>
              <a:rPr lang="zh-CN" altLang="en-US" dirty="0"/>
              <a:t>）</a:t>
            </a:r>
            <a:r>
              <a:rPr lang="en-US" altLang="zh-CN" dirty="0"/>
              <a:t>,FLP</a:t>
            </a:r>
            <a:r>
              <a:rPr lang="zh-CN" altLang="en-US" dirty="0"/>
              <a:t>信号中包含设备工作模式信息（</a:t>
            </a:r>
            <a:r>
              <a:rPr lang="en-US" altLang="zh-CN" dirty="0"/>
              <a:t>duplex\speed\flowcontrol</a:t>
            </a:r>
            <a:r>
              <a:rPr lang="zh-CN" altLang="en-US" dirty="0"/>
              <a:t>）</a:t>
            </a:r>
            <a:r>
              <a:rPr lang="en-US" altLang="zh-CN" dirty="0"/>
              <a:t>,</a:t>
            </a:r>
            <a:r>
              <a:rPr lang="zh-CN" altLang="en-US" dirty="0"/>
              <a:t>双方协商自动配置成最佳工作模式。</a:t>
            </a:r>
            <a:endParaRPr lang="zh-CN" altLang="en-US" dirty="0"/>
          </a:p>
          <a:p>
            <a:pPr lvl="0" eaLnBrk="1" hangingPunct="1"/>
            <a:r>
              <a:rPr lang="en-US" altLang="zh-CN" dirty="0">
                <a:latin typeface="Times-Roman" charset="0"/>
              </a:rPr>
              <a:t>The objective of the Auto-Negotiation function is to provide the means to exchange information between</a:t>
            </a:r>
            <a:endParaRPr lang="en-US" altLang="zh-CN" dirty="0">
              <a:latin typeface="Times-Roman" charset="0"/>
            </a:endParaRPr>
          </a:p>
          <a:p>
            <a:pPr lvl="0" eaLnBrk="1" hangingPunct="1"/>
            <a:r>
              <a:rPr lang="en-US" altLang="zh-CN" dirty="0">
                <a:latin typeface="Times-Roman" charset="0"/>
              </a:rPr>
              <a:t>two devices that share a link segment and to automatically configure both devices to take maximum advan-</a:t>
            </a:r>
            <a:endParaRPr lang="en-US" altLang="zh-CN" dirty="0">
              <a:latin typeface="Times-Roman" charset="0"/>
            </a:endParaRPr>
          </a:p>
          <a:p>
            <a:pPr lvl="0" eaLnBrk="1" hangingPunct="1"/>
            <a:r>
              <a:rPr lang="en-US" altLang="zh-CN" dirty="0">
                <a:latin typeface="Times-Roman" charset="0"/>
              </a:rPr>
              <a:t>tage of their abilities.</a:t>
            </a:r>
            <a:endParaRPr lang="en-US" altLang="zh-CN" dirty="0">
              <a:latin typeface="Times-Roman" charset="0"/>
            </a:endParaRPr>
          </a:p>
          <a:p>
            <a:pPr lvl="0" eaLnBrk="1" hangingPunct="1"/>
            <a:r>
              <a:rPr lang="en-US" altLang="zh-CN" dirty="0">
                <a:latin typeface="Times-Roman" charset="0"/>
              </a:rPr>
              <a:t>Each device capable of Auto-Negotiation issues FLP Bursts at power up,on command from management,or due</a:t>
            </a:r>
            <a:endParaRPr lang="en-US" altLang="zh-CN" dirty="0">
              <a:latin typeface="Times-Roman" charset="0"/>
            </a:endParaRPr>
          </a:p>
          <a:p>
            <a:pPr lvl="0" eaLnBrk="1" hangingPunct="1"/>
            <a:r>
              <a:rPr lang="en-US" altLang="zh-CN" dirty="0">
                <a:latin typeface="Times-Roman" charset="0"/>
              </a:rPr>
              <a:t>to user interaction.</a:t>
            </a:r>
            <a:endParaRPr lang="en-US" altLang="zh-CN" dirty="0">
              <a:latin typeface="Times-Roman" charset="0"/>
            </a:endParaRPr>
          </a:p>
          <a:p>
            <a:pPr lvl="0" eaLnBrk="1" hangingPunct="1"/>
            <a:r>
              <a:rPr lang="en-US" altLang="zh-CN" dirty="0">
                <a:latin typeface="Times-Roman" charset="0"/>
              </a:rPr>
              <a:t>A Fast Link Pulse Burst consists of 33 pulse positions.The 17 odd-numbered pulse positions shall contain a link pulse and rep-</a:t>
            </a:r>
            <a:endParaRPr lang="en-US" altLang="zh-CN" dirty="0">
              <a:latin typeface="Times-Roman" charset="0"/>
            </a:endParaRPr>
          </a:p>
          <a:p>
            <a:pPr lvl="0" eaLnBrk="1" hangingPunct="1"/>
            <a:r>
              <a:rPr lang="en-US" altLang="zh-CN" dirty="0">
                <a:latin typeface="Times-Roman" charset="0"/>
              </a:rPr>
              <a:t>resent clock information.The 16 e en-numbered pulse positions shall represent data information as follows:</a:t>
            </a:r>
            <a:endParaRPr lang="en-US" altLang="zh-CN" dirty="0">
              <a:latin typeface="Times-Roman" charset="0"/>
            </a:endParaRPr>
          </a:p>
          <a:p>
            <a:pPr lvl="0" eaLnBrk="1" hangingPunct="1"/>
            <a:r>
              <a:rPr lang="en-US" altLang="zh-CN" dirty="0">
                <a:latin typeface="Times-Roman" charset="0"/>
              </a:rPr>
              <a:t>a link pulse present in an e en-numbered pulse position represents a logic one,and a link pulse absent from</a:t>
            </a:r>
            <a:endParaRPr lang="en-US" altLang="zh-CN" dirty="0">
              <a:latin typeface="Times-Roman" charset="0"/>
            </a:endParaRPr>
          </a:p>
          <a:p>
            <a:pPr lvl="0" eaLnBrk="1" hangingPunct="1"/>
            <a:r>
              <a:rPr lang="en-US" altLang="zh-CN" dirty="0">
                <a:latin typeface="Times-Roman" charset="0"/>
              </a:rPr>
              <a:t>an e en-numbered pulse position represents a logic zero.</a:t>
            </a:r>
            <a:endParaRPr lang="en-US" altLang="zh-CN" dirty="0">
              <a:latin typeface="Times-Roman"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2"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61443"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eaLnBrk="1" hangingPunct="1"/>
            <a:r>
              <a:rPr lang="zh-CN" altLang="en-US" dirty="0"/>
              <a:t>自协商：设备加电启动，在链路上发送快速链路脉冲（</a:t>
            </a:r>
            <a:r>
              <a:rPr lang="en-US" altLang="zh-CN" dirty="0"/>
              <a:t>FLP Fast Link Pulse</a:t>
            </a:r>
            <a:r>
              <a:rPr lang="zh-CN" altLang="en-US" dirty="0"/>
              <a:t>）</a:t>
            </a:r>
            <a:r>
              <a:rPr lang="en-US" altLang="zh-CN" dirty="0"/>
              <a:t>,FLP</a:t>
            </a:r>
            <a:r>
              <a:rPr lang="zh-CN" altLang="en-US" dirty="0"/>
              <a:t>信号中包含设备工作模式信息（</a:t>
            </a:r>
            <a:r>
              <a:rPr lang="en-US" altLang="zh-CN" dirty="0"/>
              <a:t>duplex\speed\flowcontrol</a:t>
            </a:r>
            <a:r>
              <a:rPr lang="zh-CN" altLang="en-US" dirty="0"/>
              <a:t>）</a:t>
            </a:r>
            <a:r>
              <a:rPr lang="en-US" altLang="zh-CN" dirty="0"/>
              <a:t>,</a:t>
            </a:r>
            <a:r>
              <a:rPr lang="zh-CN" altLang="en-US" dirty="0"/>
              <a:t>双方协商自动配置成最佳工作模式。</a:t>
            </a:r>
            <a:endParaRPr lang="zh-CN" altLang="en-US" dirty="0"/>
          </a:p>
          <a:p>
            <a:pPr lvl="0" eaLnBrk="1" hangingPunct="1"/>
            <a:r>
              <a:rPr lang="zh-CN" altLang="en-US" dirty="0"/>
              <a:t>双工：全双工在两对双绞线上可以接受和发送帧，不在受到</a:t>
            </a:r>
            <a:r>
              <a:rPr lang="en-US" altLang="zh-CN" dirty="0"/>
              <a:t>CSMA/CD </a:t>
            </a:r>
            <a:r>
              <a:rPr lang="zh-CN" altLang="en-US" dirty="0"/>
              <a:t>的约束，无碰装域存在。</a:t>
            </a:r>
            <a:endParaRPr lang="zh-CN" altLang="en-US" dirty="0"/>
          </a:p>
          <a:p>
            <a:pPr lvl="0" eaLnBrk="1" hangingPunct="1"/>
            <a:r>
              <a:rPr lang="zh-CN" altLang="en-US" dirty="0"/>
              <a:t>速率：</a:t>
            </a:r>
            <a:r>
              <a:rPr lang="en-US" altLang="zh-CN" dirty="0"/>
              <a:t>10M</a:t>
            </a:r>
            <a:r>
              <a:rPr lang="zh-CN" altLang="en-US" dirty="0"/>
              <a:t>、</a:t>
            </a:r>
            <a:r>
              <a:rPr lang="en-US" altLang="zh-CN" dirty="0"/>
              <a:t>100M</a:t>
            </a:r>
            <a:r>
              <a:rPr lang="zh-CN" altLang="en-US" dirty="0"/>
              <a:t>、</a:t>
            </a:r>
            <a:r>
              <a:rPr lang="en-US" altLang="zh-CN" dirty="0"/>
              <a:t>1000M,</a:t>
            </a:r>
            <a:r>
              <a:rPr lang="zh-CN" altLang="en-US" dirty="0"/>
              <a:t>有些芯片支持带宽控制</a:t>
            </a:r>
            <a:endParaRPr lang="zh-CN" altLang="en-US" dirty="0"/>
          </a:p>
          <a:p>
            <a:pPr lvl="0" eaLnBrk="1" hangingPunct="1"/>
            <a:r>
              <a:rPr lang="zh-CN" altLang="en-US" dirty="0"/>
              <a:t>流控：端口缓冲区、上下限、</a:t>
            </a:r>
            <a:endParaRPr lang="zh-CN" altLang="en-US" dirty="0"/>
          </a:p>
          <a:p>
            <a:pPr lvl="0" eaLnBrk="1" hangingPunct="1"/>
            <a:r>
              <a:rPr lang="en-US" altLang="zh-CN" dirty="0"/>
              <a:t>Backppessure </a:t>
            </a:r>
            <a:r>
              <a:rPr lang="zh-CN" altLang="en-US" dirty="0"/>
              <a:t>交换器发出一种伪碰装信号（</a:t>
            </a:r>
            <a:r>
              <a:rPr lang="en-US" altLang="zh-CN" dirty="0"/>
              <a:t>false collision</a:t>
            </a:r>
            <a:r>
              <a:rPr lang="zh-CN" altLang="en-US" dirty="0"/>
              <a:t>）、 </a:t>
            </a:r>
            <a:r>
              <a:rPr lang="en-US" altLang="zh-CN" dirty="0"/>
              <a:t>CSMA/CD</a:t>
            </a:r>
            <a:endParaRPr lang="en-US" altLang="zh-CN" dirty="0"/>
          </a:p>
          <a:p>
            <a:pPr lvl="0" eaLnBrk="1" hangingPunct="1"/>
            <a:r>
              <a:rPr lang="en-US" altLang="zh-CN" dirty="0"/>
              <a:t>Pause </a:t>
            </a:r>
            <a:r>
              <a:rPr lang="zh-CN" altLang="en-US" dirty="0"/>
              <a:t>发送</a:t>
            </a:r>
            <a:r>
              <a:rPr lang="en-US" altLang="zh-CN" dirty="0"/>
              <a:t>pause</a:t>
            </a:r>
            <a:r>
              <a:rPr lang="zh-CN" altLang="en-US" dirty="0"/>
              <a:t>帧来通知对端不要再发或降低速率，</a:t>
            </a:r>
            <a:r>
              <a:rPr lang="en-US" altLang="zh-CN" dirty="0">
                <a:latin typeface="Times-Roman" charset="0"/>
              </a:rPr>
              <a:t>01-80-C2-00-00-01,</a:t>
            </a:r>
            <a:endParaRPr lang="en-US" altLang="zh-CN" dirty="0"/>
          </a:p>
          <a:p>
            <a:pPr lvl="0" eaLnBrk="1" hangingPunct="1"/>
            <a:r>
              <a:rPr lang="zh-CN" altLang="en-US" dirty="0"/>
              <a:t>自学习：主要是控制端口能否进行</a:t>
            </a:r>
            <a:r>
              <a:rPr lang="en-US" altLang="zh-CN" dirty="0"/>
              <a:t>mac</a:t>
            </a:r>
            <a:r>
              <a:rPr lang="zh-CN" altLang="en-US" dirty="0"/>
              <a:t>地址的学习，或对未知数据如何处理</a:t>
            </a:r>
            <a:endParaRPr lang="zh-CN"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Rectangle 2"/>
          <p:cNvSpPr>
            <a:spLocks noTextEdit="1"/>
          </p:cNvSpPr>
          <p:nvPr>
            <p:ph type="sldImg"/>
          </p:nvPr>
        </p:nvSpPr>
        <p:spPr>
          <a:ln/>
        </p:spPr>
      </p:sp>
      <p:sp>
        <p:nvSpPr>
          <p:cNvPr id="62467" name="Rectangle 3"/>
          <p:cNvSpPr>
            <a:spLocks noGrp="1"/>
          </p:cNvSpPr>
          <p:nvPr>
            <p:ph type="body" idx="1"/>
          </p:nvPr>
        </p:nvSpPr>
        <p:spPr>
          <a:ln/>
        </p:spPr>
        <p:txBody>
          <a:bodyPr wrap="square" lIns="91440" tIns="45720" rIns="91440" bIns="45720" anchor="t"/>
          <a:p>
            <a:pPr lvl="0" algn="just" eaLnBrk="1" hangingPunct="1"/>
            <a:r>
              <a:rPr lang="en-US" altLang="zh-CN" dirty="0"/>
              <a:t>Mac</a:t>
            </a:r>
            <a:r>
              <a:rPr lang="zh-CN" altLang="en-US" dirty="0"/>
              <a:t>计算（</a:t>
            </a:r>
            <a:r>
              <a:rPr lang="en-US" altLang="zh-CN" dirty="0"/>
              <a:t>hash</a:t>
            </a:r>
            <a:r>
              <a:rPr lang="zh-CN" altLang="en-US" dirty="0"/>
              <a:t>）</a:t>
            </a:r>
            <a:endParaRPr lang="zh-CN" altLang="en-US" dirty="0"/>
          </a:p>
          <a:p>
            <a:pPr lvl="0" algn="just" eaLnBrk="1" hangingPunct="1"/>
            <a:r>
              <a:rPr lang="zh-CN" altLang="en-US" dirty="0"/>
              <a:t>根据源地址选择数据从</a:t>
            </a:r>
            <a:r>
              <a:rPr lang="en-US" altLang="zh-CN" dirty="0"/>
              <a:t>Trunk</a:t>
            </a:r>
            <a:r>
              <a:rPr lang="zh-CN" altLang="en-US" dirty="0"/>
              <a:t>的哪个端口转发</a:t>
            </a:r>
            <a:endParaRPr lang="zh-CN" altLang="en-US" dirty="0"/>
          </a:p>
          <a:p>
            <a:pPr lvl="0" algn="just" eaLnBrk="1" hangingPunct="1"/>
            <a:r>
              <a:rPr lang="zh-CN" altLang="en-US" dirty="0"/>
              <a:t>根据源和目的地址选择数据从</a:t>
            </a:r>
            <a:r>
              <a:rPr lang="en-US" altLang="zh-CN" dirty="0"/>
              <a:t>Trunk</a:t>
            </a:r>
            <a:r>
              <a:rPr lang="zh-CN" altLang="en-US" dirty="0"/>
              <a:t>的哪个端口转发</a:t>
            </a:r>
            <a:endParaRPr lang="zh-CN" altLang="en-US" dirty="0"/>
          </a:p>
          <a:p>
            <a:pPr lvl="0" eaLnBrk="1" hangingPunct="1"/>
            <a:r>
              <a:rPr lang="zh-CN" altLang="en-US" dirty="0">
                <a:latin typeface="宋体" panose="02010600030101010101" pitchFamily="2" charset="-122"/>
              </a:rPr>
              <a:t>根据源地址选择数据从</a:t>
            </a:r>
            <a:r>
              <a:rPr lang="en-US" altLang="zh-CN" dirty="0"/>
              <a:t>Trunk</a:t>
            </a:r>
            <a:r>
              <a:rPr lang="zh-CN" altLang="en-US" dirty="0">
                <a:latin typeface="宋体" panose="02010600030101010101" pitchFamily="2" charset="-122"/>
              </a:rPr>
              <a:t>的哪个端口转</a:t>
            </a:r>
            <a:r>
              <a:rPr lang="zh-CN" altLang="en-US" dirty="0"/>
              <a:t> </a:t>
            </a:r>
            <a:endParaRPr lang="zh-CN"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3490" name="Rectangle 2"/>
          <p:cNvSpPr>
            <a:spLocks noTextEdit="1"/>
          </p:cNvSpPr>
          <p:nvPr>
            <p:ph type="sldImg"/>
          </p:nvPr>
        </p:nvSpPr>
        <p:spPr>
          <a:ln/>
        </p:spPr>
      </p:sp>
      <p:sp>
        <p:nvSpPr>
          <p:cNvPr id="63491" name="Rectangle 3"/>
          <p:cNvSpPr>
            <a:spLocks noGrp="1"/>
          </p:cNvSpPr>
          <p:nvPr>
            <p:ph type="body" idx="1"/>
          </p:nvPr>
        </p:nvSpPr>
        <p:spPr>
          <a:ln/>
        </p:spPr>
        <p:txBody>
          <a:bodyPr wrap="square" lIns="91440" tIns="45720" rIns="91440" bIns="45720" anchor="t"/>
          <a:p>
            <a:pPr lvl="0" eaLnBrk="1" hangingPunct="1"/>
            <a:r>
              <a:rPr lang="zh-CN" altLang="en-US" dirty="0">
                <a:latin typeface="宋体" panose="02010600030101010101" pitchFamily="2" charset="-122"/>
              </a:rPr>
              <a:t>把指定端口的所有数据报文重定向到镜像端口，以方便错误的诊断</a:t>
            </a:r>
            <a:r>
              <a:rPr lang="zh-CN" altLang="en-US" dirty="0"/>
              <a:t> </a:t>
            </a:r>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46083"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eaLnBrk="1" hangingPunct="1"/>
            <a:r>
              <a:rPr lang="en-US" altLang="zh-CN" dirty="0"/>
              <a:t>1973</a:t>
            </a:r>
            <a:r>
              <a:rPr lang="zh-CN" altLang="en-US" dirty="0"/>
              <a:t>年，施乐公司</a:t>
            </a:r>
            <a:r>
              <a:rPr lang="en-US" altLang="zh-CN" dirty="0"/>
              <a:t>Palo Alto</a:t>
            </a:r>
            <a:r>
              <a:rPr lang="zh-CN" altLang="en-US" dirty="0"/>
              <a:t>研究中心（</a:t>
            </a:r>
            <a:r>
              <a:rPr lang="en-US" altLang="zh-CN" dirty="0"/>
              <a:t>PARC</a:t>
            </a:r>
            <a:r>
              <a:rPr lang="zh-CN" altLang="en-US" dirty="0"/>
              <a:t>）的两位研究人员，</a:t>
            </a:r>
            <a:r>
              <a:rPr lang="en-US" altLang="zh-CN" dirty="0"/>
              <a:t>Robert Metcalfe </a:t>
            </a:r>
            <a:r>
              <a:rPr lang="zh-CN" altLang="en-US" dirty="0"/>
              <a:t>和</a:t>
            </a:r>
            <a:r>
              <a:rPr lang="en-US" altLang="zh-CN" dirty="0"/>
              <a:t>David Boggs</a:t>
            </a:r>
            <a:r>
              <a:rPr lang="zh-CN" altLang="en-US" dirty="0"/>
              <a:t>，为了连接实验室的多个</a:t>
            </a:r>
            <a:r>
              <a:rPr lang="en-US" altLang="zh-CN" dirty="0"/>
              <a:t>Xerox Alto</a:t>
            </a:r>
            <a:r>
              <a:rPr lang="zh-CN" altLang="en-US" dirty="0"/>
              <a:t>设备，开发出了以太网技术。以太网的时钟取自于</a:t>
            </a:r>
            <a:r>
              <a:rPr lang="en-US" altLang="zh-CN" dirty="0"/>
              <a:t>Alto</a:t>
            </a:r>
            <a:r>
              <a:rPr lang="zh-CN" altLang="en-US" dirty="0"/>
              <a:t>的系统时钟，最初的数据传输速率为</a:t>
            </a:r>
            <a:r>
              <a:rPr lang="en-US" altLang="zh-CN" dirty="0"/>
              <a:t>2.94Mbps</a:t>
            </a:r>
            <a:r>
              <a:rPr lang="zh-CN" altLang="en-US" dirty="0"/>
              <a:t>。</a:t>
            </a:r>
            <a:r>
              <a:rPr lang="en-US" altLang="zh-CN" dirty="0"/>
              <a:t>Meltacafe</a:t>
            </a:r>
            <a:r>
              <a:rPr lang="zh-CN" altLang="en-US" dirty="0"/>
              <a:t>将这项技术命名为“以太网”。下图就是当年由</a:t>
            </a:r>
            <a:r>
              <a:rPr lang="en-US" altLang="zh-CN" dirty="0"/>
              <a:t>Metcalf</a:t>
            </a:r>
            <a:r>
              <a:rPr lang="zh-CN" altLang="en-US" dirty="0"/>
              <a:t>画的一幅以太网草图。我们可以从这幅图中发现，当时</a:t>
            </a:r>
            <a:r>
              <a:rPr lang="en-US" altLang="zh-CN" dirty="0"/>
              <a:t>PARC</a:t>
            </a:r>
            <a:r>
              <a:rPr lang="zh-CN" altLang="en-US" dirty="0"/>
              <a:t>研究人员所设计的以太网是多么的简洁。 </a:t>
            </a:r>
            <a:endParaRPr lang="zh-CN" altLang="en-US" dirty="0"/>
          </a:p>
          <a:p>
            <a:pPr lvl="0" eaLnBrk="1" hangingPunct="1"/>
            <a:r>
              <a:rPr lang="en-US" altLang="zh-CN" dirty="0"/>
              <a:t>Metcalfe</a:t>
            </a:r>
            <a:r>
              <a:rPr lang="zh-CN" altLang="en-US" dirty="0"/>
              <a:t>预言，网络将越来越重要，网络的价值将随着用户数的增多而同比增长。这就是现在人们常说的 “</a:t>
            </a:r>
            <a:r>
              <a:rPr lang="en-US" altLang="zh-CN" dirty="0"/>
              <a:t>Metacalfe </a:t>
            </a:r>
            <a:r>
              <a:rPr lang="zh-CN" altLang="en-US" dirty="0"/>
              <a:t>定律”。 </a:t>
            </a:r>
            <a:r>
              <a:rPr lang="en-US" altLang="zh-CN" dirty="0"/>
              <a:t>Metacalfe </a:t>
            </a:r>
            <a:r>
              <a:rPr lang="zh-CN" altLang="en-US" dirty="0"/>
              <a:t>定律在某些方面同摩尔定律相似。摩尔定律是英特尔的合作创始人</a:t>
            </a:r>
            <a:r>
              <a:rPr lang="en-US" altLang="zh-CN" dirty="0"/>
              <a:t>Gordon Moore</a:t>
            </a:r>
            <a:r>
              <a:rPr lang="zh-CN" altLang="en-US" dirty="0"/>
              <a:t>提出的，他预言微处理器的速率每</a:t>
            </a:r>
            <a:r>
              <a:rPr lang="en-US" altLang="zh-CN" dirty="0"/>
              <a:t>18</a:t>
            </a:r>
            <a:r>
              <a:rPr lang="zh-CN" altLang="en-US" dirty="0"/>
              <a:t>个月会提高一倍，而价格将减半。 </a:t>
            </a:r>
            <a:endParaRPr lang="zh-CN" altLang="en-US" dirty="0"/>
          </a:p>
          <a:p>
            <a:pPr lvl="0" eaLnBrk="1" hangingPunct="1"/>
            <a:r>
              <a:rPr lang="zh-CN" altLang="en-US" dirty="0"/>
              <a:t>随着以太网的出现和发展，这两个定律都得到证明。以太网的传输速度从最初的</a:t>
            </a:r>
            <a:r>
              <a:rPr lang="en-US" altLang="zh-CN" dirty="0"/>
              <a:t>10Mbps</a:t>
            </a:r>
            <a:r>
              <a:rPr lang="zh-CN" altLang="en-US" dirty="0"/>
              <a:t>逐步扩展到</a:t>
            </a:r>
            <a:r>
              <a:rPr lang="en-US" altLang="zh-CN" dirty="0"/>
              <a:t>100Mbps</a:t>
            </a:r>
            <a:r>
              <a:rPr lang="zh-CN" altLang="en-US" dirty="0"/>
              <a:t>、</a:t>
            </a:r>
            <a:r>
              <a:rPr lang="en-US" altLang="zh-CN" dirty="0"/>
              <a:t>1000Mbps</a:t>
            </a:r>
            <a:r>
              <a:rPr lang="zh-CN" altLang="en-US" dirty="0"/>
              <a:t>、</a:t>
            </a:r>
            <a:r>
              <a:rPr lang="en-US" altLang="zh-CN" dirty="0"/>
              <a:t>10Gbps</a:t>
            </a:r>
            <a:r>
              <a:rPr lang="zh-CN" altLang="en-US" dirty="0"/>
              <a:t>，以太网的价格也跟随摩尔定律以及规模经济而迅速下降。同时，随着用户数量迅速膨胀到数以亿计，网络的价值越发无可估量，这又与</a:t>
            </a:r>
            <a:r>
              <a:rPr lang="en-US" altLang="zh-CN" dirty="0"/>
              <a:t>Metcalfe</a:t>
            </a:r>
            <a:r>
              <a:rPr lang="zh-CN" altLang="en-US" dirty="0"/>
              <a:t>定律不谋而合。如今，以太网已经成为局域网（</a:t>
            </a:r>
            <a:r>
              <a:rPr lang="en-US" altLang="zh-CN" dirty="0"/>
              <a:t>LAN</a:t>
            </a:r>
            <a:r>
              <a:rPr lang="zh-CN" altLang="en-US" dirty="0"/>
              <a:t>）中的主导网络技术，而且随着千兆以太网的出现，以太网已经开始向城域网（</a:t>
            </a:r>
            <a:r>
              <a:rPr lang="en-US" altLang="zh-CN" dirty="0"/>
              <a:t>MAN</a:t>
            </a:r>
            <a:r>
              <a:rPr lang="zh-CN" altLang="en-US" dirty="0"/>
              <a:t>）大步迈进。 </a:t>
            </a:r>
            <a:endParaRPr lang="zh-CN" altLang="en-US" dirty="0"/>
          </a:p>
          <a:p>
            <a:pPr lvl="0" eaLnBrk="1" hangingPunct="1"/>
            <a:r>
              <a:rPr lang="zh-CN" altLang="en-US" dirty="0"/>
              <a:t>在应用方面，现在网上数据的传输量已经达到电路交换语音传输量的</a:t>
            </a:r>
            <a:r>
              <a:rPr lang="en-US" altLang="zh-CN" dirty="0"/>
              <a:t>4</a:t>
            </a:r>
            <a:r>
              <a:rPr lang="zh-CN" altLang="en-US" dirty="0"/>
              <a:t>倍，也就是说，在目前网络上传输的通信量中，有</a:t>
            </a:r>
            <a:r>
              <a:rPr lang="en-US" altLang="zh-CN" dirty="0"/>
              <a:t>80%</a:t>
            </a:r>
            <a:r>
              <a:rPr lang="zh-CN" altLang="en-US" dirty="0"/>
              <a:t>是数据而不是语音。 </a:t>
            </a:r>
            <a:endParaRPr lang="zh-CN" altLang="en-US" dirty="0"/>
          </a:p>
          <a:p>
            <a:pPr lvl="0" eaLnBrk="1" hangingPunct="1"/>
            <a:r>
              <a:rPr lang="zh-CN" altLang="en-US" dirty="0"/>
              <a:t>技术的发展促使以太网应该有下一个标准，现在的关键是确立一个标准，该标准可以将万兆以太网引入城域网（</a:t>
            </a:r>
            <a:r>
              <a:rPr lang="en-US" altLang="zh-CN" dirty="0"/>
              <a:t>MAN</a:t>
            </a:r>
            <a:r>
              <a:rPr lang="zh-CN" altLang="en-US" dirty="0"/>
              <a:t>），并最终推广到广域网（</a:t>
            </a:r>
            <a:r>
              <a:rPr lang="en-US" altLang="zh-CN" dirty="0"/>
              <a:t>WAN</a:t>
            </a:r>
            <a:r>
              <a:rPr lang="zh-CN" altLang="en-US" dirty="0"/>
              <a:t>）。我们相信，语音网和数据网最终将实现统一，融合的网络同时应该兼容目前的以太网技术，以便能够最大程度地保护客户以及服务提供商们已经在以太网上投入的基础设施投资。</a:t>
            </a:r>
            <a:endParaRPr lang="zh-CN" altLang="en-US" dirty="0"/>
          </a:p>
          <a:p>
            <a:pPr lvl="0" eaLnBrk="1" hangingPunct="1"/>
            <a:endParaRPr lang="zh-CN" altLang="en-US" dirty="0"/>
          </a:p>
          <a:p>
            <a:pPr lvl="0" eaLnBrk="1" hangingPunct="1"/>
            <a:r>
              <a:rPr lang="zh-CN" altLang="en-US" dirty="0">
                <a:solidFill>
                  <a:srgbClr val="000000"/>
                </a:solidFill>
                <a:ea typeface="_x000B__x000C_"/>
              </a:rPr>
              <a:t>以太网技术本身的发展经历了四个阶段，即以太网阶段、快速以太网阶段、千兆以太网阶段和</a:t>
            </a:r>
            <a:r>
              <a:rPr lang="en-US" altLang="zh-CN" dirty="0">
                <a:solidFill>
                  <a:srgbClr val="000000"/>
                </a:solidFill>
                <a:ea typeface="_x000B__x000C_"/>
              </a:rPr>
              <a:t>10G</a:t>
            </a:r>
            <a:r>
              <a:rPr lang="zh-CN" altLang="en-US" dirty="0">
                <a:solidFill>
                  <a:srgbClr val="000000"/>
                </a:solidFill>
                <a:ea typeface="_x000B__x000C_"/>
              </a:rPr>
              <a:t>以太网阶段。</a:t>
            </a:r>
            <a:r>
              <a:rPr lang="en-US" altLang="zh-CN" dirty="0">
                <a:solidFill>
                  <a:srgbClr val="000000"/>
                </a:solidFill>
                <a:ea typeface="_x000B__x000C_"/>
              </a:rPr>
              <a:t>10M</a:t>
            </a:r>
            <a:r>
              <a:rPr lang="zh-CN" altLang="en-US" dirty="0">
                <a:solidFill>
                  <a:srgbClr val="000000"/>
                </a:solidFill>
                <a:ea typeface="_x000B__x000C_"/>
              </a:rPr>
              <a:t>以太网和快速以太网已经垄断了</a:t>
            </a:r>
            <a:r>
              <a:rPr lang="en-US" altLang="zh-CN" dirty="0">
                <a:solidFill>
                  <a:srgbClr val="000000"/>
                </a:solidFill>
                <a:ea typeface="_x000B__x000C_"/>
              </a:rPr>
              <a:t>LAN</a:t>
            </a:r>
            <a:r>
              <a:rPr lang="zh-CN" altLang="en-US" dirty="0">
                <a:solidFill>
                  <a:srgbClr val="000000"/>
                </a:solidFill>
                <a:ea typeface="_x000B__x000C_"/>
              </a:rPr>
              <a:t>领域，有超过</a:t>
            </a:r>
            <a:r>
              <a:rPr lang="en-US" altLang="zh-CN" dirty="0">
                <a:solidFill>
                  <a:srgbClr val="000000"/>
                </a:solidFill>
                <a:ea typeface="_x000B__x000C_"/>
              </a:rPr>
              <a:t>95%</a:t>
            </a:r>
            <a:r>
              <a:rPr lang="zh-CN" altLang="en-US" dirty="0">
                <a:solidFill>
                  <a:srgbClr val="000000"/>
                </a:solidFill>
                <a:ea typeface="_x000B__x000C_"/>
              </a:rPr>
              <a:t>的用户使用以太网连接其内部网络。千兆以太网发展起来后，由于它具有简单、灵活、成本低廉、可扩展性强、与</a:t>
            </a:r>
            <a:r>
              <a:rPr lang="en-US" altLang="zh-CN" dirty="0">
                <a:solidFill>
                  <a:srgbClr val="000000"/>
                </a:solidFill>
                <a:ea typeface="_x000B__x000C_"/>
              </a:rPr>
              <a:t>IP</a:t>
            </a:r>
            <a:r>
              <a:rPr lang="zh-CN" altLang="en-US" dirty="0">
                <a:solidFill>
                  <a:srgbClr val="000000"/>
                </a:solidFill>
                <a:ea typeface="_x000B__x000C_"/>
              </a:rPr>
              <a:t>技术有天然的适应性等特点，它已经广泛应用于城域网领域。随着</a:t>
            </a:r>
            <a:r>
              <a:rPr lang="en-US" altLang="zh-CN" dirty="0">
                <a:solidFill>
                  <a:srgbClr val="000000"/>
                </a:solidFill>
                <a:ea typeface="_x000B__x000C_"/>
              </a:rPr>
              <a:t>10G</a:t>
            </a:r>
            <a:r>
              <a:rPr lang="zh-CN" altLang="en-US" dirty="0">
                <a:solidFill>
                  <a:srgbClr val="000000"/>
                </a:solidFill>
                <a:ea typeface="_x000B__x000C_"/>
              </a:rPr>
              <a:t>以太网技术的日趋成熟，以太网正在向广域网迈进。</a:t>
            </a:r>
            <a:endParaRPr lang="zh-CN" altLang="en-US" dirty="0">
              <a:solidFill>
                <a:srgbClr val="000000"/>
              </a:solidFill>
              <a:ea typeface="_x000B__x000C_"/>
            </a:endParaRPr>
          </a:p>
          <a:p>
            <a:pPr lvl="0" eaLnBrk="1" hangingPunct="1"/>
            <a:endParaRPr lang="zh-CN" altLang="en-US" dirty="0">
              <a:solidFill>
                <a:srgbClr val="000000"/>
              </a:solidFill>
              <a:ea typeface="_x000B__x000C_"/>
            </a:endParaRPr>
          </a:p>
          <a:p>
            <a:pPr lvl="0" eaLnBrk="1" hangingPunct="1"/>
            <a:r>
              <a:rPr lang="zh-CN" altLang="en-US" dirty="0">
                <a:solidFill>
                  <a:srgbClr val="000000"/>
                </a:solidFill>
                <a:latin typeface="宋体" panose="02010600030101010101" pitchFamily="2" charset="-122"/>
                <a:hlinkClick r:id="rId3"/>
              </a:rPr>
              <a:t>以太网的起源</a:t>
            </a:r>
            <a:r>
              <a:rPr lang="en-US" altLang="zh-CN" dirty="0">
                <a:solidFill>
                  <a:srgbClr val="000000"/>
                </a:solidFill>
                <a:latin typeface="宋体" panose="02010600030101010101" pitchFamily="2" charset="-122"/>
                <a:hlinkClick r:id="rId3"/>
              </a:rPr>
              <a:t>:ALOHA</a:t>
            </a:r>
            <a:r>
              <a:rPr lang="zh-CN" altLang="en-US" dirty="0">
                <a:solidFill>
                  <a:srgbClr val="000000"/>
                </a:solidFill>
                <a:latin typeface="宋体" panose="02010600030101010101" pitchFamily="2" charset="-122"/>
                <a:hlinkClick r:id="rId3"/>
              </a:rPr>
              <a:t>系统</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1968-1972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4"/>
              </a:rPr>
              <a:t>Xerox PARC</a:t>
            </a:r>
            <a:r>
              <a:rPr lang="zh-CN" altLang="en-US" dirty="0">
                <a:solidFill>
                  <a:srgbClr val="000000"/>
                </a:solidFill>
                <a:latin typeface="宋体" panose="02010600030101010101" pitchFamily="2" charset="-122"/>
                <a:hlinkClick r:id="rId4"/>
              </a:rPr>
              <a:t>创建首台以太网</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1972-1977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5"/>
              </a:rPr>
              <a:t>DEC</a:t>
            </a:r>
            <a:r>
              <a:rPr lang="zh-CN" altLang="en-US" dirty="0">
                <a:solidFill>
                  <a:srgbClr val="000000"/>
                </a:solidFill>
                <a:latin typeface="宋体" panose="02010600030101010101" pitchFamily="2" charset="-122"/>
                <a:hlinkClick r:id="rId5"/>
              </a:rPr>
              <a:t>、</a:t>
            </a:r>
            <a:r>
              <a:rPr lang="en-US" altLang="zh-CN" dirty="0">
                <a:solidFill>
                  <a:srgbClr val="000000"/>
                </a:solidFill>
                <a:latin typeface="宋体" panose="02010600030101010101" pitchFamily="2" charset="-122"/>
                <a:hlinkClick r:id="rId5"/>
              </a:rPr>
              <a:t>Intel</a:t>
            </a:r>
            <a:r>
              <a:rPr lang="zh-CN" altLang="en-US" dirty="0">
                <a:solidFill>
                  <a:srgbClr val="000000"/>
                </a:solidFill>
                <a:latin typeface="宋体" panose="02010600030101010101" pitchFamily="2" charset="-122"/>
                <a:hlinkClick r:id="rId5"/>
              </a:rPr>
              <a:t>和</a:t>
            </a:r>
            <a:r>
              <a:rPr lang="en-US" altLang="zh-CN" dirty="0">
                <a:solidFill>
                  <a:srgbClr val="000000"/>
                </a:solidFill>
                <a:latin typeface="宋体" panose="02010600030101010101" pitchFamily="2" charset="-122"/>
                <a:hlinkClick r:id="rId5"/>
              </a:rPr>
              <a:t>Xerox</a:t>
            </a:r>
            <a:r>
              <a:rPr lang="zh-CN" altLang="en-US" dirty="0">
                <a:solidFill>
                  <a:srgbClr val="000000"/>
                </a:solidFill>
                <a:latin typeface="宋体" panose="02010600030101010101" pitchFamily="2" charset="-122"/>
                <a:hlinkClick r:id="rId5"/>
              </a:rPr>
              <a:t>将以太网标准化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1979-1983</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6"/>
              </a:rPr>
              <a:t>3Com</a:t>
            </a:r>
            <a:r>
              <a:rPr lang="zh-CN" altLang="en-US" dirty="0">
                <a:solidFill>
                  <a:srgbClr val="000000"/>
                </a:solidFill>
                <a:latin typeface="宋体" panose="02010600030101010101" pitchFamily="2" charset="-122"/>
                <a:hlinkClick r:id="rId6"/>
              </a:rPr>
              <a:t>将以太网产品化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1980-1982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7"/>
              </a:rPr>
              <a:t>StarLAN</a:t>
            </a:r>
            <a:r>
              <a:rPr lang="zh-CN" altLang="en-US" dirty="0">
                <a:solidFill>
                  <a:srgbClr val="000000"/>
                </a:solidFill>
                <a:latin typeface="宋体" panose="02010600030101010101" pitchFamily="2" charset="-122"/>
                <a:hlinkClick r:id="rId7"/>
              </a:rPr>
              <a:t>的兴衰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1984-1987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8"/>
              </a:rPr>
              <a:t>10BASE-T</a:t>
            </a:r>
            <a:r>
              <a:rPr lang="zh-CN" altLang="en-US" dirty="0">
                <a:solidFill>
                  <a:srgbClr val="000000"/>
                </a:solidFill>
                <a:latin typeface="宋体" panose="02010600030101010101" pitchFamily="2" charset="-122"/>
                <a:hlinkClick r:id="rId8"/>
              </a:rPr>
              <a:t>和结构化布线历史</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1986-1990</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9"/>
              </a:rPr>
              <a:t>交换式和全双工以太网的出现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1990-1994</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10"/>
              </a:rPr>
              <a:t>快速型以太网的出现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1992-1995</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rPr>
              <a:t>千兆以太网</a:t>
            </a:r>
            <a:r>
              <a:rPr lang="en-US" altLang="zh-CN" dirty="0">
                <a:solidFill>
                  <a:srgbClr val="000000"/>
                </a:solidFill>
                <a:latin typeface="宋体" panose="02010600030101010101" pitchFamily="2" charset="-122"/>
              </a:rPr>
              <a:t>(1995~)</a:t>
            </a:r>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ea typeface="_x000B__x000C_"/>
            </a:endParaRPr>
          </a:p>
          <a:p>
            <a:pPr lvl="0" eaLnBrk="1" hangingPunct="1"/>
            <a:endParaRPr lang="en-US" altLang="zh-CN"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Rectangle 2"/>
          <p:cNvSpPr>
            <a:spLocks noTextEdit="1"/>
          </p:cNvSpPr>
          <p:nvPr>
            <p:ph type="sldImg"/>
          </p:nvPr>
        </p:nvSpPr>
        <p:spPr>
          <a:ln/>
        </p:spPr>
      </p:sp>
      <p:sp>
        <p:nvSpPr>
          <p:cNvPr id="64515" name="Rectangle 3"/>
          <p:cNvSpPr>
            <a:spLocks noGrp="1"/>
          </p:cNvSpPr>
          <p:nvPr>
            <p:ph type="body" idx="1"/>
          </p:nvPr>
        </p:nvSpPr>
        <p:spPr>
          <a:ln/>
        </p:spPr>
        <p:txBody>
          <a:bodyPr wrap="square" lIns="91440" tIns="45720" rIns="91440" bIns="45720" anchor="t"/>
          <a:p>
            <a:pPr lvl="0" eaLnBrk="1" hangingPunct="1"/>
            <a:r>
              <a:rPr lang="en-US" altLang="zh-CN" dirty="0"/>
              <a:t>STP</a:t>
            </a:r>
            <a:r>
              <a:rPr lang="zh-CN" altLang="en-US" dirty="0">
                <a:latin typeface="宋体" panose="02010600030101010101" pitchFamily="2" charset="-122"/>
              </a:rPr>
              <a:t>目的是通过协商一条到根桥的无环路路径来避免和消除网络中的环路。通过这种机制，它确保到每个目的地只有一条路径，如果某条链路失效了，根网桥知道存在冗余链路，他会启动先前关掉的这条冗余链路。</a:t>
            </a:r>
            <a:r>
              <a:rPr lang="en-US" altLang="zh-CN" dirty="0"/>
              <a:t>STP</a:t>
            </a:r>
            <a:r>
              <a:rPr lang="zh-CN" altLang="en-US" dirty="0">
                <a:latin typeface="宋体" panose="02010600030101010101" pitchFamily="2" charset="-122"/>
              </a:rPr>
              <a:t>协议是通过在一个扩展的局域网中参与</a:t>
            </a:r>
            <a:r>
              <a:rPr lang="en-US" altLang="zh-CN" dirty="0"/>
              <a:t>STP</a:t>
            </a:r>
            <a:r>
              <a:rPr lang="zh-CN" altLang="en-US" dirty="0">
                <a:latin typeface="宋体" panose="02010600030101010101" pitchFamily="2" charset="-122"/>
              </a:rPr>
              <a:t>的所有交换机之间交换</a:t>
            </a:r>
            <a:r>
              <a:rPr lang="en-US" altLang="zh-CN" dirty="0"/>
              <a:t>BPDU</a:t>
            </a:r>
            <a:r>
              <a:rPr lang="zh-CN" altLang="en-US" dirty="0">
                <a:latin typeface="宋体" panose="02010600030101010101" pitchFamily="2" charset="-122"/>
              </a:rPr>
              <a:t>数据来实现的。</a:t>
            </a:r>
            <a:r>
              <a:rPr lang="zh-CN" altLang="en-US" dirty="0"/>
              <a:t> </a:t>
            </a:r>
            <a:endParaRPr lang="zh-CN"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5538" name="Rectangle 2"/>
          <p:cNvSpPr>
            <a:spLocks noTextEdit="1"/>
          </p:cNvSpPr>
          <p:nvPr>
            <p:ph type="sldImg"/>
          </p:nvPr>
        </p:nvSpPr>
        <p:spPr>
          <a:ln/>
        </p:spPr>
      </p:sp>
      <p:sp>
        <p:nvSpPr>
          <p:cNvPr id="65539" name="Rectangle 3"/>
          <p:cNvSpPr>
            <a:spLocks noGrp="1"/>
          </p:cNvSpPr>
          <p:nvPr>
            <p:ph type="body" idx="1"/>
          </p:nvPr>
        </p:nvSpPr>
        <p:spPr>
          <a:ln/>
        </p:spPr>
        <p:txBody>
          <a:bodyPr wrap="square" lIns="91440" tIns="45720" rIns="91440" bIns="45720" anchor="t"/>
          <a:p>
            <a:pPr lvl="0" eaLnBrk="1" hangingPunct="1"/>
            <a:r>
              <a:rPr lang="en-US" altLang="zh-CN" b="1" dirty="0">
                <a:latin typeface="Arial" panose="020B0604020202020204" pitchFamily="34" charset="0"/>
                <a:ea typeface="Arial" panose="020B0604020202020204" pitchFamily="34" charset="0"/>
              </a:rPr>
              <a:t>Designated Root </a:t>
            </a:r>
            <a:r>
              <a:rPr lang="zh-CN" altLang="en-US" b="1" dirty="0">
                <a:latin typeface="宋体" panose="02010600030101010101" pitchFamily="2" charset="-122"/>
              </a:rPr>
              <a:t>（</a:t>
            </a:r>
            <a:r>
              <a:rPr lang="zh-CN" altLang="en-US" b="1" dirty="0">
                <a:latin typeface="Arial" panose="020B0604020202020204" pitchFamily="34" charset="0"/>
                <a:ea typeface="Arial" panose="020B0604020202020204" pitchFamily="34" charset="0"/>
              </a:rPr>
              <a:t> </a:t>
            </a:r>
            <a:r>
              <a:rPr lang="zh-CN" altLang="en-US" b="1" dirty="0">
                <a:latin typeface="宋体" panose="02010600030101010101" pitchFamily="2" charset="-122"/>
              </a:rPr>
              <a:t>根桥的桥</a:t>
            </a:r>
            <a:r>
              <a:rPr lang="en-US" altLang="zh-CN" b="1" dirty="0">
                <a:latin typeface="Arial" panose="020B0604020202020204" pitchFamily="34" charset="0"/>
                <a:ea typeface="Arial" panose="020B0604020202020204" pitchFamily="34" charset="0"/>
              </a:rPr>
              <a:t>ID </a:t>
            </a:r>
            <a:r>
              <a:rPr lang="zh-CN" altLang="en-US" b="1" dirty="0">
                <a:latin typeface="宋体" panose="02010600030101010101" pitchFamily="2" charset="-122"/>
              </a:rPr>
              <a:t>）</a:t>
            </a:r>
            <a:endParaRPr lang="zh-CN" altLang="en-US" dirty="0"/>
          </a:p>
          <a:p>
            <a:pPr lvl="0" eaLnBrk="1" hangingPunct="1"/>
            <a:r>
              <a:rPr lang="en-US" altLang="zh-CN" dirty="0"/>
              <a:t>The unique Bridge Identifier of the Bridge assumed to be the Root.</a:t>
            </a:r>
            <a:endParaRPr lang="en-US" altLang="zh-CN" dirty="0"/>
          </a:p>
          <a:p>
            <a:pPr lvl="0" eaLnBrk="1" hangingPunct="1"/>
            <a:r>
              <a:rPr lang="en-US" altLang="zh-CN" dirty="0"/>
              <a:t>This parameter is used as the value of the Root Identifier parameter in all Configuration BPDUs transmitted by the Bridge.</a:t>
            </a:r>
            <a:endParaRPr lang="en-US" altLang="zh-CN" dirty="0"/>
          </a:p>
          <a:p>
            <a:pPr lvl="0" eaLnBrk="1" hangingPunct="1"/>
            <a:r>
              <a:rPr lang="en-US" altLang="zh-CN" b="1" dirty="0">
                <a:latin typeface="Arial" panose="020B0604020202020204" pitchFamily="34" charset="0"/>
                <a:ea typeface="Arial" panose="020B0604020202020204" pitchFamily="34" charset="0"/>
              </a:rPr>
              <a:t>Root Path Cost </a:t>
            </a:r>
            <a:r>
              <a:rPr lang="zh-CN" altLang="en-US" b="1" dirty="0">
                <a:latin typeface="宋体" panose="02010600030101010101" pitchFamily="2" charset="-122"/>
              </a:rPr>
              <a:t>（</a:t>
            </a:r>
            <a:r>
              <a:rPr lang="zh-CN" altLang="en-US" b="1" dirty="0">
                <a:latin typeface="Arial" panose="020B0604020202020204" pitchFamily="34" charset="0"/>
                <a:ea typeface="Arial" panose="020B0604020202020204" pitchFamily="34" charset="0"/>
              </a:rPr>
              <a:t> </a:t>
            </a:r>
            <a:r>
              <a:rPr lang="zh-CN" altLang="en-US" b="1" dirty="0">
                <a:latin typeface="宋体" panose="02010600030101010101" pitchFamily="2" charset="-122"/>
              </a:rPr>
              <a:t>从本桥到达根桥的路径消费</a:t>
            </a:r>
            <a:r>
              <a:rPr lang="zh-CN" altLang="en-US" b="1" dirty="0">
                <a:latin typeface="Arial" panose="020B0604020202020204" pitchFamily="34" charset="0"/>
                <a:ea typeface="Arial" panose="020B0604020202020204" pitchFamily="34" charset="0"/>
              </a:rPr>
              <a:t> </a:t>
            </a:r>
            <a:r>
              <a:rPr lang="zh-CN" altLang="en-US" b="1" dirty="0">
                <a:latin typeface="宋体" panose="02010600030101010101" pitchFamily="2" charset="-122"/>
              </a:rPr>
              <a:t>）</a:t>
            </a:r>
            <a:endParaRPr lang="zh-CN" altLang="en-US" dirty="0"/>
          </a:p>
          <a:p>
            <a:pPr lvl="0" eaLnBrk="1" hangingPunct="1"/>
            <a:r>
              <a:rPr lang="en-US" altLang="zh-CN" dirty="0"/>
              <a:t>The cost of the path to the Root from this Bridge. When the Bridge is the Root this parameter has the value zero. Otherwise, it is equal to the sum of the values of the Designated Cost and Path Cost parameters held for the Root Port. This parameter is used to test the value of the Root Path Cost parameter conveyed in received Configuration Message information, and as the value of the Root Path Cost parameter in transmitted Config-uration Message information.</a:t>
            </a:r>
            <a:endParaRPr lang="en-US" altLang="zh-CN" dirty="0"/>
          </a:p>
          <a:p>
            <a:pPr lvl="0" eaLnBrk="1" hangingPunct="1"/>
            <a:r>
              <a:rPr lang="en-US" altLang="zh-CN" b="1" dirty="0">
                <a:latin typeface="Arial" panose="020B0604020202020204" pitchFamily="34" charset="0"/>
                <a:ea typeface="Arial" panose="020B0604020202020204" pitchFamily="34" charset="0"/>
              </a:rPr>
              <a:t>Root Port ( </a:t>
            </a:r>
            <a:r>
              <a:rPr lang="zh-CN" altLang="en-US" b="1" dirty="0">
                <a:latin typeface="宋体" panose="02010600030101010101" pitchFamily="2" charset="-122"/>
              </a:rPr>
              <a:t>本桥的根端口</a:t>
            </a:r>
            <a:r>
              <a:rPr lang="zh-CN" altLang="en-US" b="1" dirty="0">
                <a:latin typeface="Arial" panose="020B0604020202020204" pitchFamily="34" charset="0"/>
                <a:ea typeface="Arial" panose="020B0604020202020204" pitchFamily="34" charset="0"/>
              </a:rPr>
              <a:t> </a:t>
            </a:r>
            <a:r>
              <a:rPr lang="en-US" altLang="zh-CN" b="1" dirty="0">
                <a:latin typeface="Arial" panose="020B0604020202020204" pitchFamily="34" charset="0"/>
                <a:ea typeface="Arial" panose="020B0604020202020204" pitchFamily="34" charset="0"/>
              </a:rPr>
              <a:t>)</a:t>
            </a:r>
            <a:endParaRPr lang="en-US" altLang="zh-CN" dirty="0"/>
          </a:p>
          <a:p>
            <a:pPr lvl="0" eaLnBrk="1" hangingPunct="1"/>
            <a:r>
              <a:rPr lang="en-US" altLang="zh-CN" dirty="0"/>
              <a:t>The Port Identifier of the Port that offers the lowest cost path to the Root, i.e., that Port for which the sum of the values of the Designated Cost and Path Cost parameters held for the Port is the lowest.</a:t>
            </a:r>
            <a:endParaRPr lang="en-US" altLang="zh-CN" dirty="0"/>
          </a:p>
          <a:p>
            <a:pPr lvl="0" eaLnBrk="1" hangingPunct="1"/>
            <a:r>
              <a:rPr lang="en-US" altLang="zh-CN" dirty="0"/>
              <a:t>If two or more Ports offer equal least cost paths to the Root, the Root Port is selected to be that with the high-est priority Bridge Identifier held as the Designated Bridge Parameter for that Port.</a:t>
            </a:r>
            <a:endParaRPr lang="en-US" altLang="zh-CN" dirty="0"/>
          </a:p>
          <a:p>
            <a:pPr lvl="0" eaLnBrk="1" hangingPunct="1"/>
            <a:r>
              <a:rPr lang="en-US" altLang="zh-CN" dirty="0"/>
              <a:t>If two or more Ports offer equal least cost paths to the Root and hold the same Designated Bridge parameter values, then the Root Port is selected to be that with the highest-priority Designated Port held for that Port. Finally, if two or more ports offer equal least-cost paths to the Root and hold the same Designated Bridge and Designated Port parameter values, then the Root Port is selected to be that with the highest-priority Port Identifier. The Port Identifiers for different Ports on the same Bridge are guaranteed to be different and thus enforce a tie-breaker.</a:t>
            </a:r>
            <a:endParaRPr lang="en-US" altLang="zh-CN" dirty="0"/>
          </a:p>
          <a:p>
            <a:pPr lvl="0" eaLnBrk="1" hangingPunct="1"/>
            <a:r>
              <a:rPr lang="en-US" altLang="zh-CN" dirty="0"/>
              <a:t>This parameter is used to identify the Port through which the path to the Root is established. It is not signifi-cant when the Bridge is the Root, and is set to zero.</a:t>
            </a:r>
            <a:endParaRPr lang="en-US" altLang="zh-CN" dirty="0"/>
          </a:p>
          <a:p>
            <a:pPr lvl="0" eaLnBrk="1" hangingPunct="1"/>
            <a:r>
              <a:rPr lang="en-US" altLang="zh-CN" b="1" dirty="0">
                <a:latin typeface="Arial" panose="020B0604020202020204" pitchFamily="34" charset="0"/>
                <a:ea typeface="Arial" panose="020B0604020202020204" pitchFamily="34" charset="0"/>
              </a:rPr>
              <a:t>Max Age ( </a:t>
            </a:r>
            <a:r>
              <a:rPr lang="zh-CN" altLang="en-US" b="1" dirty="0">
                <a:latin typeface="宋体" panose="02010600030101010101" pitchFamily="2" charset="-122"/>
              </a:rPr>
              <a:t>根桥的</a:t>
            </a:r>
            <a:r>
              <a:rPr lang="en-US" altLang="zh-CN" b="1" dirty="0">
                <a:latin typeface="Arial" panose="020B0604020202020204" pitchFamily="34" charset="0"/>
                <a:ea typeface="Arial" panose="020B0604020202020204" pitchFamily="34" charset="0"/>
              </a:rPr>
              <a:t>BPDU</a:t>
            </a:r>
            <a:r>
              <a:rPr lang="zh-CN" altLang="en-US" b="1" dirty="0">
                <a:latin typeface="宋体" panose="02010600030101010101" pitchFamily="2" charset="-122"/>
              </a:rPr>
              <a:t>的最大老化时间</a:t>
            </a:r>
            <a:r>
              <a:rPr lang="zh-CN" altLang="en-US" b="1" dirty="0">
                <a:latin typeface="Arial" panose="020B0604020202020204" pitchFamily="34" charset="0"/>
                <a:ea typeface="Arial" panose="020B0604020202020204" pitchFamily="34" charset="0"/>
              </a:rPr>
              <a:t> </a:t>
            </a:r>
            <a:r>
              <a:rPr lang="en-US" altLang="zh-CN" b="1" dirty="0">
                <a:latin typeface="Arial" panose="020B0604020202020204" pitchFamily="34" charset="0"/>
                <a:ea typeface="Arial" panose="020B0604020202020204" pitchFamily="34" charset="0"/>
              </a:rPr>
              <a:t>)</a:t>
            </a:r>
            <a:endParaRPr lang="en-US" altLang="zh-CN" dirty="0"/>
          </a:p>
          <a:p>
            <a:pPr lvl="0" algn="just" eaLnBrk="1" hangingPunct="1"/>
            <a:r>
              <a:rPr lang="en-US" altLang="zh-CN" dirty="0"/>
              <a:t>The maximum age of received protocol information before it is discarded.</a:t>
            </a:r>
            <a:endParaRPr lang="en-US" altLang="zh-CN" dirty="0"/>
          </a:p>
          <a:p>
            <a:pPr lvl="0" eaLnBrk="1" hangingPunct="1"/>
            <a:r>
              <a:rPr lang="en-US" altLang="zh-CN" b="1" dirty="0">
                <a:latin typeface="Arial" panose="020B0604020202020204" pitchFamily="34" charset="0"/>
                <a:ea typeface="Arial" panose="020B0604020202020204" pitchFamily="34" charset="0"/>
              </a:rPr>
              <a:t>Hello Time ( </a:t>
            </a:r>
            <a:r>
              <a:rPr lang="zh-CN" altLang="en-US" b="1" dirty="0">
                <a:latin typeface="宋体" panose="02010600030101010101" pitchFamily="2" charset="-122"/>
              </a:rPr>
              <a:t>根桥的桥发送</a:t>
            </a:r>
            <a:r>
              <a:rPr lang="en-US" altLang="zh-CN" b="1" dirty="0">
                <a:latin typeface="Arial" panose="020B0604020202020204" pitchFamily="34" charset="0"/>
                <a:ea typeface="Arial" panose="020B0604020202020204" pitchFamily="34" charset="0"/>
              </a:rPr>
              <a:t>bpdu</a:t>
            </a:r>
            <a:r>
              <a:rPr lang="zh-CN" altLang="en-US" b="1" dirty="0">
                <a:latin typeface="宋体" panose="02010600030101010101" pitchFamily="2" charset="-122"/>
              </a:rPr>
              <a:t>的时间间隔</a:t>
            </a:r>
            <a:r>
              <a:rPr lang="zh-CN" altLang="en-US" b="1" dirty="0">
                <a:latin typeface="Arial" panose="020B0604020202020204" pitchFamily="34" charset="0"/>
                <a:ea typeface="Arial" panose="020B0604020202020204" pitchFamily="34" charset="0"/>
              </a:rPr>
              <a:t> </a:t>
            </a:r>
            <a:r>
              <a:rPr lang="en-US" altLang="zh-CN" b="1" dirty="0">
                <a:latin typeface="Arial" panose="020B0604020202020204" pitchFamily="34" charset="0"/>
                <a:ea typeface="Arial" panose="020B0604020202020204" pitchFamily="34" charset="0"/>
              </a:rPr>
              <a:t>)</a:t>
            </a:r>
            <a:endParaRPr lang="en-US" altLang="zh-CN" dirty="0"/>
          </a:p>
          <a:p>
            <a:pPr lvl="0" eaLnBrk="1" hangingPunct="1"/>
            <a:r>
              <a:rPr lang="en-US" altLang="zh-CN" dirty="0"/>
              <a:t>The time interval between the transmission of Configuration BPDUs by a Bridge that is attempting to</a:t>
            </a:r>
            <a:endParaRPr lang="en-US" altLang="zh-CN" dirty="0"/>
          </a:p>
          <a:p>
            <a:pPr lvl="0" eaLnBrk="1" hangingPunct="1"/>
            <a:r>
              <a:rPr lang="en-US" altLang="zh-CN" dirty="0"/>
              <a:t>become the Root or is the Root.</a:t>
            </a:r>
            <a:endParaRPr lang="en-US" altLang="zh-CN" dirty="0"/>
          </a:p>
          <a:p>
            <a:pPr lvl="0" eaLnBrk="1" hangingPunct="1"/>
            <a:r>
              <a:rPr lang="en-US" altLang="zh-CN" b="1" dirty="0">
                <a:latin typeface="Arial" panose="020B0604020202020204" pitchFamily="34" charset="0"/>
                <a:ea typeface="Arial" panose="020B0604020202020204" pitchFamily="34" charset="0"/>
              </a:rPr>
              <a:t>Forward Delay ( </a:t>
            </a:r>
            <a:r>
              <a:rPr lang="zh-CN" altLang="en-US" b="1" dirty="0">
                <a:latin typeface="宋体" panose="02010600030101010101" pitchFamily="2" charset="-122"/>
              </a:rPr>
              <a:t>根桥的端口状态转换时间</a:t>
            </a:r>
            <a:r>
              <a:rPr lang="zh-CN" altLang="en-US" b="1" dirty="0">
                <a:latin typeface="Arial" panose="020B0604020202020204" pitchFamily="34" charset="0"/>
                <a:ea typeface="Arial" panose="020B0604020202020204" pitchFamily="34" charset="0"/>
              </a:rPr>
              <a:t> </a:t>
            </a:r>
            <a:r>
              <a:rPr lang="en-US" altLang="zh-CN" b="1" dirty="0">
                <a:latin typeface="Arial" panose="020B0604020202020204" pitchFamily="34" charset="0"/>
                <a:ea typeface="Arial" panose="020B0604020202020204" pitchFamily="34" charset="0"/>
              </a:rPr>
              <a:t>)</a:t>
            </a:r>
            <a:endParaRPr lang="en-US" altLang="zh-CN" dirty="0"/>
          </a:p>
          <a:p>
            <a:pPr lvl="0" eaLnBrk="1" hangingPunct="1"/>
            <a:r>
              <a:rPr lang="en-US" altLang="zh-CN" dirty="0"/>
              <a:t>The time spent by a Port in the Listening State and the Learning State before moving to the Learning or For-warding State, respectively. It is also the value used for the ageing time of dynamic entries in the Filtering Database, while received Configuration Messages indicate a topology change.</a:t>
            </a:r>
            <a:endParaRPr lang="en-US" altLang="zh-CN" dirty="0"/>
          </a:p>
          <a:p>
            <a:pPr lvl="0" eaLnBrk="1" hangingPunct="1"/>
            <a:r>
              <a:rPr lang="en-US" altLang="zh-CN" b="1" dirty="0">
                <a:latin typeface="Arial" panose="020B0604020202020204" pitchFamily="34" charset="0"/>
                <a:ea typeface="Arial" panose="020B0604020202020204" pitchFamily="34" charset="0"/>
              </a:rPr>
              <a:t>Bridge Identifier ( </a:t>
            </a:r>
            <a:r>
              <a:rPr lang="zh-CN" altLang="en-US" b="1" dirty="0">
                <a:latin typeface="宋体" panose="02010600030101010101" pitchFamily="2" charset="-122"/>
              </a:rPr>
              <a:t>本桥的桥</a:t>
            </a:r>
            <a:r>
              <a:rPr lang="en-US" altLang="zh-CN" b="1" dirty="0">
                <a:latin typeface="Arial" panose="020B0604020202020204" pitchFamily="34" charset="0"/>
                <a:ea typeface="Arial" panose="020B0604020202020204" pitchFamily="34" charset="0"/>
              </a:rPr>
              <a:t>ID )</a:t>
            </a:r>
            <a:endParaRPr lang="en-US" altLang="zh-CN" dirty="0"/>
          </a:p>
          <a:p>
            <a:pPr lvl="0" eaLnBrk="1" hangingPunct="1"/>
            <a:r>
              <a:rPr lang="en-US" altLang="zh-CN" dirty="0"/>
              <a:t>The unique Bridge Identifier of the Bridge.</a:t>
            </a:r>
            <a:endParaRPr lang="en-US" altLang="zh-CN" dirty="0"/>
          </a:p>
          <a:p>
            <a:pPr lvl="0" eaLnBrk="1" hangingPunct="1"/>
            <a:r>
              <a:rPr lang="en-US" altLang="zh-CN" b="1" dirty="0">
                <a:latin typeface="Arial" panose="020B0604020202020204" pitchFamily="34" charset="0"/>
                <a:ea typeface="Arial" panose="020B0604020202020204" pitchFamily="34" charset="0"/>
              </a:rPr>
              <a:t>Bridge Max Age ( </a:t>
            </a:r>
            <a:r>
              <a:rPr lang="zh-CN" altLang="en-US" b="1" dirty="0">
                <a:latin typeface="宋体" panose="02010600030101010101" pitchFamily="2" charset="-122"/>
              </a:rPr>
              <a:t>本桥的</a:t>
            </a:r>
            <a:r>
              <a:rPr lang="en-US" altLang="zh-CN" b="1" dirty="0">
                <a:latin typeface="Arial" panose="020B0604020202020204" pitchFamily="34" charset="0"/>
                <a:ea typeface="Arial" panose="020B0604020202020204" pitchFamily="34" charset="0"/>
              </a:rPr>
              <a:t>BPDU</a:t>
            </a:r>
            <a:r>
              <a:rPr lang="zh-CN" altLang="en-US" b="1" dirty="0">
                <a:latin typeface="宋体" panose="02010600030101010101" pitchFamily="2" charset="-122"/>
              </a:rPr>
              <a:t>的最大老化时间</a:t>
            </a:r>
            <a:r>
              <a:rPr lang="en-US" altLang="zh-CN" b="1" dirty="0">
                <a:latin typeface="Arial" panose="020B0604020202020204" pitchFamily="34" charset="0"/>
                <a:ea typeface="Arial" panose="020B0604020202020204" pitchFamily="34" charset="0"/>
              </a:rPr>
              <a:t>,</a:t>
            </a:r>
            <a:r>
              <a:rPr lang="zh-CN" altLang="en-US" b="1" dirty="0">
                <a:latin typeface="宋体" panose="02010600030101010101" pitchFamily="2" charset="-122"/>
              </a:rPr>
              <a:t>只有被选为根的桥的</a:t>
            </a:r>
            <a:r>
              <a:rPr lang="en-US" altLang="zh-CN" b="1" dirty="0">
                <a:latin typeface="Arial" panose="020B0604020202020204" pitchFamily="34" charset="0"/>
                <a:ea typeface="Arial" panose="020B0604020202020204" pitchFamily="34" charset="0"/>
              </a:rPr>
              <a:t>maxAge</a:t>
            </a:r>
            <a:r>
              <a:rPr lang="zh-CN" altLang="en-US" b="1" dirty="0">
                <a:latin typeface="宋体" panose="02010600030101010101" pitchFamily="2" charset="-122"/>
              </a:rPr>
              <a:t>才会起作用</a:t>
            </a:r>
            <a:r>
              <a:rPr lang="zh-CN" altLang="en-US" b="1" dirty="0">
                <a:latin typeface="Arial" panose="020B0604020202020204" pitchFamily="34" charset="0"/>
                <a:ea typeface="Arial" panose="020B0604020202020204" pitchFamily="34" charset="0"/>
              </a:rPr>
              <a:t> </a:t>
            </a:r>
            <a:r>
              <a:rPr lang="en-US" altLang="zh-CN" b="1" dirty="0">
                <a:latin typeface="Arial" panose="020B0604020202020204" pitchFamily="34" charset="0"/>
                <a:ea typeface="Arial" panose="020B0604020202020204" pitchFamily="34" charset="0"/>
              </a:rPr>
              <a:t>)</a:t>
            </a:r>
            <a:endParaRPr lang="en-US" altLang="zh-CN" dirty="0"/>
          </a:p>
          <a:p>
            <a:pPr lvl="0" eaLnBrk="1" hangingPunct="1"/>
            <a:r>
              <a:rPr lang="en-US" altLang="zh-CN" dirty="0"/>
              <a:t>The value of the Max Age parameter when the Bridge is the Root or is attempting to become the Root.</a:t>
            </a:r>
            <a:endParaRPr lang="en-US" altLang="zh-CN" dirty="0"/>
          </a:p>
          <a:p>
            <a:pPr lvl="0" eaLnBrk="1" hangingPunct="1"/>
            <a:r>
              <a:rPr lang="en-US" altLang="zh-CN" dirty="0"/>
              <a:t>This parameter may be updated by management action when Bridge Management is supported.</a:t>
            </a:r>
            <a:endParaRPr lang="en-US" altLang="zh-CN" dirty="0"/>
          </a:p>
          <a:p>
            <a:pPr lvl="0" eaLnBrk="1" hangingPunct="1"/>
            <a:r>
              <a:rPr lang="en-US" altLang="zh-CN" b="1" dirty="0">
                <a:latin typeface="Arial" panose="020B0604020202020204" pitchFamily="34" charset="0"/>
                <a:ea typeface="Arial" panose="020B0604020202020204" pitchFamily="34" charset="0"/>
              </a:rPr>
              <a:t>Bridge Hello Time ( </a:t>
            </a:r>
            <a:r>
              <a:rPr lang="zh-CN" altLang="en-US" b="1" dirty="0">
                <a:latin typeface="宋体" panose="02010600030101010101" pitchFamily="2" charset="-122"/>
              </a:rPr>
              <a:t>本桥的</a:t>
            </a:r>
            <a:r>
              <a:rPr lang="en-US" altLang="zh-CN" b="1" dirty="0">
                <a:latin typeface="Arial" panose="020B0604020202020204" pitchFamily="34" charset="0"/>
                <a:ea typeface="Arial" panose="020B0604020202020204" pitchFamily="34" charset="0"/>
              </a:rPr>
              <a:t>Hello time )</a:t>
            </a:r>
            <a:endParaRPr lang="en-US" altLang="zh-CN" dirty="0"/>
          </a:p>
          <a:p>
            <a:pPr lvl="0" eaLnBrk="1" hangingPunct="1"/>
            <a:r>
              <a:rPr lang="en-US" altLang="zh-CN" dirty="0"/>
              <a:t>The value of the Hello Time parameter when the Bridge is the Root or is attempting to become the Root. This parameter is the time interval between transmissions of Topology Change Notification BPDUs towards the Root when the Bridge is attempting to notify the Designated Bridge on the LAN to which its Root Port is attached of a topology change.</a:t>
            </a:r>
            <a:endParaRPr lang="en-US" altLang="zh-CN" dirty="0"/>
          </a:p>
          <a:p>
            <a:pPr lvl="0" eaLnBrk="1" hangingPunct="1"/>
            <a:r>
              <a:rPr lang="en-US" altLang="zh-CN" dirty="0"/>
              <a:t>This parameter may be updated by management action when Bridge Management is supported.</a:t>
            </a:r>
            <a:endParaRPr lang="en-US" altLang="zh-CN" dirty="0"/>
          </a:p>
          <a:p>
            <a:pPr lvl="0" eaLnBrk="1" hangingPunct="1"/>
            <a:r>
              <a:rPr lang="en-US" altLang="zh-CN" b="1" dirty="0">
                <a:latin typeface="Arial" panose="020B0604020202020204" pitchFamily="34" charset="0"/>
                <a:ea typeface="Arial" panose="020B0604020202020204" pitchFamily="34" charset="0"/>
              </a:rPr>
              <a:t>Bridge Forward Delay ( </a:t>
            </a:r>
            <a:r>
              <a:rPr lang="zh-CN" altLang="en-US" b="1" dirty="0">
                <a:latin typeface="宋体" panose="02010600030101010101" pitchFamily="2" charset="-122"/>
              </a:rPr>
              <a:t>本桥的</a:t>
            </a:r>
            <a:r>
              <a:rPr lang="en-US" altLang="zh-CN" b="1" dirty="0">
                <a:latin typeface="Arial" panose="020B0604020202020204" pitchFamily="34" charset="0"/>
                <a:ea typeface="Arial" panose="020B0604020202020204" pitchFamily="34" charset="0"/>
              </a:rPr>
              <a:t>Forward Delay )</a:t>
            </a:r>
            <a:endParaRPr lang="en-US" altLang="zh-CN" dirty="0"/>
          </a:p>
          <a:p>
            <a:pPr lvl="0" eaLnBrk="1" hangingPunct="1"/>
            <a:r>
              <a:rPr lang="en-US" altLang="zh-CN" dirty="0"/>
              <a:t>The value of the Forward Delay parameter when the Bridge is the Root or is attempting to become the Root.This parameter may be updated by management action when Bridge Management is supported.</a:t>
            </a:r>
            <a:endParaRPr lang="en-US" altLang="zh-CN" dirty="0"/>
          </a:p>
          <a:p>
            <a:pPr lvl="0" eaLnBrk="1" hangingPunct="1"/>
            <a:endParaRPr lang="en-US" altLang="zh-CN"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2" name="Rectangle 2"/>
          <p:cNvSpPr>
            <a:spLocks noTextEdit="1"/>
          </p:cNvSpPr>
          <p:nvPr>
            <p:ph type="sldImg"/>
          </p:nvPr>
        </p:nvSpPr>
        <p:spPr>
          <a:ln/>
        </p:spPr>
      </p:sp>
      <p:sp>
        <p:nvSpPr>
          <p:cNvPr id="66563" name="Rectangle 3"/>
          <p:cNvSpPr>
            <a:spLocks noGrp="1"/>
          </p:cNvSpPr>
          <p:nvPr>
            <p:ph type="body" idx="1"/>
          </p:nvPr>
        </p:nvSpPr>
        <p:spPr>
          <a:ln/>
        </p:spPr>
        <p:txBody>
          <a:bodyPr wrap="square" lIns="91440" tIns="45720" rIns="91440" bIns="45720" anchor="t"/>
          <a:p>
            <a:pPr lvl="0" algn="just" eaLnBrk="1" hangingPunct="1"/>
            <a:r>
              <a:rPr lang="en-US" altLang="zh-CN" sz="800" dirty="0"/>
              <a:t>1.</a:t>
            </a:r>
            <a:r>
              <a:rPr lang="en-US" altLang="zh-CN" sz="800" dirty="0">
                <a:ea typeface="Times New Roman" panose="02020603050405020304" pitchFamily="18" charset="0"/>
              </a:rPr>
              <a:t> </a:t>
            </a:r>
            <a:r>
              <a:rPr lang="en-US" altLang="zh-CN" sz="800" dirty="0"/>
              <a:t>Blocking</a:t>
            </a:r>
            <a:r>
              <a:rPr lang="zh-CN" altLang="en-US" sz="800" dirty="0"/>
              <a:t>：端口不能转发数据，处于阻塞状态。</a:t>
            </a:r>
            <a:endParaRPr lang="zh-CN" altLang="en-US" sz="800" dirty="0"/>
          </a:p>
          <a:p>
            <a:pPr lvl="0" algn="just" eaLnBrk="1" hangingPunct="1"/>
            <a:r>
              <a:rPr lang="en-US" altLang="zh-CN" sz="800" dirty="0"/>
              <a:t>2.</a:t>
            </a:r>
            <a:r>
              <a:rPr lang="en-US" altLang="zh-CN" sz="800" dirty="0">
                <a:ea typeface="Times New Roman" panose="02020603050405020304" pitchFamily="18" charset="0"/>
              </a:rPr>
              <a:t> </a:t>
            </a:r>
            <a:r>
              <a:rPr lang="en-US" altLang="zh-CN" sz="800" dirty="0"/>
              <a:t>Listening</a:t>
            </a:r>
            <a:r>
              <a:rPr lang="zh-CN" altLang="en-US" sz="800" dirty="0"/>
              <a:t>：利用这段时间来倾听是否还有到达根桥的其他路径，确认是否会产生环路。这时端口可以倾听到数据，但不能发送和接收用户数据，不允许端口地址学习。</a:t>
            </a:r>
            <a:endParaRPr lang="zh-CN" altLang="en-US" sz="800" dirty="0"/>
          </a:p>
          <a:p>
            <a:pPr lvl="0" algn="just" eaLnBrk="1" hangingPunct="1"/>
            <a:r>
              <a:rPr lang="en-US" altLang="zh-CN" sz="800" dirty="0"/>
              <a:t>3.</a:t>
            </a:r>
            <a:r>
              <a:rPr lang="en-US" altLang="zh-CN" sz="800" dirty="0">
                <a:ea typeface="Times New Roman" panose="02020603050405020304" pitchFamily="18" charset="0"/>
              </a:rPr>
              <a:t>       </a:t>
            </a:r>
            <a:r>
              <a:rPr lang="en-US" altLang="zh-CN" sz="800" dirty="0"/>
              <a:t>Learning</a:t>
            </a:r>
            <a:r>
              <a:rPr lang="zh-CN" altLang="en-US" sz="800" dirty="0"/>
              <a:t>：不能发送和接收用户数据，允许端口地址学习。</a:t>
            </a:r>
            <a:endParaRPr lang="zh-CN" altLang="en-US" sz="800" dirty="0"/>
          </a:p>
          <a:p>
            <a:pPr lvl="0" algn="just" eaLnBrk="1" hangingPunct="1"/>
            <a:r>
              <a:rPr lang="en-US" altLang="zh-CN" sz="800" dirty="0"/>
              <a:t>4.</a:t>
            </a:r>
            <a:r>
              <a:rPr lang="en-US" altLang="zh-CN" sz="800" dirty="0">
                <a:ea typeface="Times New Roman" panose="02020603050405020304" pitchFamily="18" charset="0"/>
              </a:rPr>
              <a:t>       </a:t>
            </a:r>
            <a:r>
              <a:rPr lang="en-US" altLang="zh-CN" sz="800" dirty="0"/>
              <a:t>Forwarding</a:t>
            </a:r>
            <a:r>
              <a:rPr lang="zh-CN" altLang="en-US" sz="800" dirty="0"/>
              <a:t>：发送和接收用户数据，允许端口地址学习</a:t>
            </a:r>
            <a:r>
              <a:rPr lang="en-US" altLang="zh-CN" sz="800" dirty="0"/>
              <a:t>,</a:t>
            </a:r>
            <a:r>
              <a:rPr lang="zh-CN" altLang="en-US" sz="800" dirty="0"/>
              <a:t>是端口的正常工作状态。</a:t>
            </a:r>
            <a:endParaRPr lang="zh-CN" altLang="en-US" sz="800" dirty="0"/>
          </a:p>
          <a:p>
            <a:pPr lvl="0" eaLnBrk="1" hangingPunct="1"/>
            <a:r>
              <a:rPr lang="en-US" altLang="zh-CN" sz="800" dirty="0"/>
              <a:t>Disable</a:t>
            </a:r>
            <a:r>
              <a:rPr lang="zh-CN" altLang="en-US" sz="800" dirty="0">
                <a:latin typeface="宋体" panose="02010600030101010101" pitchFamily="2" charset="-122"/>
              </a:rPr>
              <a:t>：</a:t>
            </a:r>
            <a:r>
              <a:rPr lang="zh-CN" altLang="en-US" sz="800" dirty="0"/>
              <a:t> </a:t>
            </a:r>
            <a:r>
              <a:rPr lang="zh-CN" altLang="en-US" sz="800" dirty="0">
                <a:latin typeface="宋体" panose="02010600030101010101" pitchFamily="2" charset="-122"/>
              </a:rPr>
              <a:t>端口不参与</a:t>
            </a:r>
            <a:r>
              <a:rPr lang="en-US" altLang="zh-CN" sz="800" dirty="0"/>
              <a:t>STP</a:t>
            </a:r>
            <a:r>
              <a:rPr lang="zh-CN" altLang="en-US" sz="800" dirty="0">
                <a:latin typeface="宋体" panose="02010600030101010101" pitchFamily="2" charset="-122"/>
              </a:rPr>
              <a:t>计算。</a:t>
            </a:r>
            <a:r>
              <a:rPr lang="zh-CN" altLang="en-US" sz="800" dirty="0"/>
              <a:t> </a:t>
            </a:r>
            <a:endParaRPr lang="zh-CN" altLang="en-US" sz="800" dirty="0"/>
          </a:p>
          <a:p>
            <a:pPr lvl="0" algn="just" eaLnBrk="1" hangingPunct="1"/>
            <a:r>
              <a:rPr lang="en-US" altLang="zh-CN" b="1" dirty="0">
                <a:ea typeface="Times New Roman" panose="02020603050405020304" pitchFamily="18" charset="0"/>
              </a:rPr>
              <a:t>BPDU</a:t>
            </a:r>
            <a:r>
              <a:rPr lang="zh-CN" altLang="en-US" b="1" dirty="0">
                <a:latin typeface="宋体" panose="02010600030101010101" pitchFamily="2" charset="-122"/>
              </a:rPr>
              <a:t>数据包分析</a:t>
            </a:r>
            <a:endParaRPr lang="zh-CN" altLang="en-US" b="1" dirty="0">
              <a:ea typeface="Times New Roman" panose="02020603050405020304" pitchFamily="18" charset="0"/>
            </a:endParaRPr>
          </a:p>
          <a:p>
            <a:pPr lvl="0" algn="just" eaLnBrk="1" hangingPunct="1"/>
            <a:r>
              <a:rPr lang="zh-CN" altLang="en-US" dirty="0"/>
              <a:t>例子</a:t>
            </a:r>
            <a:r>
              <a:rPr lang="en-US" altLang="zh-CN" dirty="0"/>
              <a:t>:</a:t>
            </a:r>
            <a:endParaRPr lang="en-US" altLang="zh-CN" dirty="0"/>
          </a:p>
          <a:p>
            <a:pPr lvl="0" algn="just" eaLnBrk="1" hangingPunct="1"/>
            <a:r>
              <a:rPr lang="en-US" altLang="zh-CN" b="1" dirty="0">
                <a:latin typeface="Tahoma" panose="020B0604030504040204" pitchFamily="34" charset="0"/>
                <a:ea typeface="Tahoma" panose="020B0604030504040204" pitchFamily="34" charset="0"/>
              </a:rPr>
              <a:t>01 80 C2 00 00 00 00 90  04 CF 1A 18 00 26 42 42</a:t>
            </a:r>
            <a:endParaRPr lang="en-US" altLang="zh-CN" dirty="0"/>
          </a:p>
          <a:p>
            <a:pPr lvl="0" algn="just" eaLnBrk="1" hangingPunct="1"/>
            <a:r>
              <a:rPr lang="en-US" altLang="zh-CN" b="1" dirty="0">
                <a:latin typeface="Tahoma" panose="020B0604030504040204" pitchFamily="34" charset="0"/>
                <a:ea typeface="Tahoma" panose="020B0604030504040204" pitchFamily="34" charset="0"/>
              </a:rPr>
              <a:t>03 00 00 00 00 00 7F FE  00 90 04 8A BE B8 00 00</a:t>
            </a:r>
            <a:endParaRPr lang="en-US" altLang="zh-CN" dirty="0"/>
          </a:p>
          <a:p>
            <a:pPr lvl="0" algn="just" eaLnBrk="1" hangingPunct="1"/>
            <a:r>
              <a:rPr lang="en-US" altLang="zh-CN" b="1" dirty="0">
                <a:latin typeface="Tahoma" panose="020B0604030504040204" pitchFamily="34" charset="0"/>
                <a:ea typeface="Tahoma" panose="020B0604030504040204" pitchFamily="34" charset="0"/>
              </a:rPr>
              <a:t>00 12 80 00 00 90 04 CF  1A 18 80 17 01 00 14 00</a:t>
            </a:r>
            <a:endParaRPr lang="en-US" altLang="zh-CN" dirty="0"/>
          </a:p>
          <a:p>
            <a:pPr lvl="0" algn="just" eaLnBrk="1" hangingPunct="1"/>
            <a:r>
              <a:rPr lang="en-US" altLang="zh-CN" b="1" dirty="0">
                <a:latin typeface="Tahoma" panose="020B0604030504040204" pitchFamily="34" charset="0"/>
                <a:ea typeface="Tahoma" panose="020B0604030504040204" pitchFamily="34" charset="0"/>
              </a:rPr>
              <a:t>02 00 0F 00 00 00 00 00  00 00 00 00 00 00 00 00</a:t>
            </a:r>
            <a:endParaRPr lang="en-US" altLang="zh-CN" dirty="0"/>
          </a:p>
          <a:p>
            <a:pPr lvl="0" algn="just" eaLnBrk="1" hangingPunct="1"/>
            <a:r>
              <a:rPr lang="en-US" altLang="zh-CN" b="1" dirty="0">
                <a:ea typeface="Tahoma" panose="020B0604030504040204" pitchFamily="34" charset="0"/>
              </a:rPr>
              <a:t> </a:t>
            </a:r>
            <a:endParaRPr lang="en-US" altLang="zh-CN" dirty="0"/>
          </a:p>
          <a:p>
            <a:pPr lvl="0" algn="just" eaLnBrk="1" hangingPunct="1"/>
            <a:r>
              <a:rPr lang="en-US" altLang="zh-CN" b="1" dirty="0"/>
              <a:t>802.3 Header</a:t>
            </a:r>
            <a:endParaRPr lang="en-US" altLang="zh-CN" dirty="0"/>
          </a:p>
          <a:p>
            <a:pPr lvl="0" algn="just" eaLnBrk="1" hangingPunct="1"/>
            <a:r>
              <a:rPr lang="en-US" altLang="zh-CN" dirty="0"/>
              <a:t>Destination Mac 	: 01:80:c2:00:00:00 (BPDU</a:t>
            </a:r>
            <a:r>
              <a:rPr lang="zh-CN" altLang="en-US" dirty="0"/>
              <a:t>专用组播地址</a:t>
            </a:r>
            <a:r>
              <a:rPr lang="en-US" altLang="zh-CN" dirty="0"/>
              <a:t>)</a:t>
            </a:r>
            <a:endParaRPr lang="en-US" altLang="zh-CN" dirty="0"/>
          </a:p>
          <a:p>
            <a:pPr lvl="0" algn="just" eaLnBrk="1" hangingPunct="1"/>
            <a:r>
              <a:rPr lang="en-US" altLang="zh-CN" dirty="0"/>
              <a:t>Source Mac 		: 00:90:04:CF:1A:18 </a:t>
            </a:r>
            <a:endParaRPr lang="en-US" altLang="zh-CN" dirty="0"/>
          </a:p>
          <a:p>
            <a:pPr lvl="0" algn="just" eaLnBrk="1" hangingPunct="1"/>
            <a:r>
              <a:rPr lang="en-US" altLang="zh-CN" dirty="0"/>
              <a:t>LLC Length		: 38 (0x0026)</a:t>
            </a:r>
            <a:endParaRPr lang="en-US" altLang="zh-CN" dirty="0"/>
          </a:p>
          <a:p>
            <a:pPr lvl="0" algn="just" eaLnBrk="1" hangingPunct="1"/>
            <a:r>
              <a:rPr lang="en-US" altLang="zh-CN" b="1" dirty="0"/>
              <a:t>802.2 Logical Link Control(LLC) Header</a:t>
            </a:r>
            <a:endParaRPr lang="en-US" altLang="zh-CN" dirty="0"/>
          </a:p>
          <a:p>
            <a:pPr lvl="0" algn="just" eaLnBrk="1" hangingPunct="1"/>
            <a:r>
              <a:rPr lang="en-US" altLang="zh-CN" dirty="0"/>
              <a:t>Dest. SAP		: 0x42 (802.1 Bridge Spanning Tree)</a:t>
            </a:r>
            <a:endParaRPr lang="en-US" altLang="zh-CN" dirty="0"/>
          </a:p>
          <a:p>
            <a:pPr lvl="0" algn="just" eaLnBrk="1" hangingPunct="1"/>
            <a:r>
              <a:rPr lang="en-US" altLang="zh-CN" dirty="0"/>
              <a:t>Source SAP		: 0x42 (802.1 Bridge Spanning Tree)</a:t>
            </a:r>
            <a:endParaRPr lang="en-US" altLang="zh-CN" dirty="0"/>
          </a:p>
          <a:p>
            <a:pPr lvl="0" algn="just" eaLnBrk="1" hangingPunct="1"/>
            <a:r>
              <a:rPr lang="en-US" altLang="zh-CN" dirty="0"/>
              <a:t>Command		: 0x03 (unnumbered information)</a:t>
            </a:r>
            <a:endParaRPr lang="en-US" altLang="zh-CN" dirty="0"/>
          </a:p>
          <a:p>
            <a:pPr lvl="0" algn="just" eaLnBrk="1" hangingPunct="1"/>
            <a:r>
              <a:rPr lang="en-US" altLang="zh-CN" b="1" dirty="0"/>
              <a:t>802.1D Bridge Spwanning Tree</a:t>
            </a:r>
            <a:endParaRPr lang="en-US" altLang="zh-CN" dirty="0"/>
          </a:p>
          <a:p>
            <a:pPr lvl="0" algn="just" eaLnBrk="1" hangingPunct="1"/>
            <a:r>
              <a:rPr lang="en-US" altLang="zh-CN" dirty="0"/>
              <a:t>Protocol Identifier 	: 0x0000</a:t>
            </a:r>
            <a:endParaRPr lang="en-US" altLang="zh-CN" dirty="0"/>
          </a:p>
          <a:p>
            <a:pPr lvl="0" algn="just" eaLnBrk="1" hangingPunct="1"/>
            <a:r>
              <a:rPr lang="en-US" altLang="zh-CN" dirty="0"/>
              <a:t>Protocol Version ID: 0x00</a:t>
            </a:r>
            <a:endParaRPr lang="en-US" altLang="zh-CN" dirty="0"/>
          </a:p>
          <a:p>
            <a:pPr lvl="0" algn="just" eaLnBrk="1" hangingPunct="1"/>
            <a:r>
              <a:rPr lang="en-US" altLang="zh-CN" dirty="0"/>
              <a:t>Message Type		: 0x00 (configuration message)</a:t>
            </a:r>
            <a:endParaRPr lang="en-US" altLang="zh-CN" dirty="0"/>
          </a:p>
          <a:p>
            <a:pPr lvl="0" algn="just" eaLnBrk="1" hangingPunct="1"/>
            <a:r>
              <a:rPr lang="en-US" altLang="zh-CN" dirty="0"/>
              <a:t>Flags			: 0x00 (</a:t>
            </a:r>
            <a:r>
              <a:rPr lang="zh-CN" altLang="en-US" dirty="0"/>
              <a:t>包含</a:t>
            </a:r>
            <a:r>
              <a:rPr lang="en-US" altLang="zh-CN" dirty="0"/>
              <a:t>topology change</a:t>
            </a:r>
            <a:r>
              <a:rPr lang="zh-CN" altLang="en-US" dirty="0"/>
              <a:t>信息</a:t>
            </a:r>
            <a:r>
              <a:rPr lang="en-US" altLang="zh-CN" dirty="0"/>
              <a:t>)</a:t>
            </a:r>
            <a:endParaRPr lang="en-US" altLang="zh-CN" dirty="0"/>
          </a:p>
          <a:p>
            <a:pPr lvl="0" algn="just" eaLnBrk="1" hangingPunct="1"/>
            <a:r>
              <a:rPr lang="en-US" altLang="zh-CN" dirty="0"/>
              <a:t>Not useed		: 0x0000</a:t>
            </a:r>
            <a:endParaRPr lang="en-US" altLang="zh-CN" dirty="0"/>
          </a:p>
          <a:p>
            <a:pPr lvl="0" algn="just" eaLnBrk="1" hangingPunct="1"/>
            <a:r>
              <a:rPr lang="en-US" altLang="zh-CN" dirty="0"/>
              <a:t>Root ID			: 0x7FFE (priority) + 00:90:04:8A:BE:B8 (Mac)</a:t>
            </a:r>
            <a:endParaRPr lang="en-US" altLang="zh-CN" dirty="0"/>
          </a:p>
          <a:p>
            <a:pPr lvl="0" algn="just" eaLnBrk="1" hangingPunct="1"/>
            <a:r>
              <a:rPr lang="en-US" altLang="zh-CN" dirty="0"/>
              <a:t>Root Path Cost	: 0x00000012 (18)</a:t>
            </a:r>
            <a:endParaRPr lang="en-US" altLang="zh-CN" dirty="0"/>
          </a:p>
          <a:p>
            <a:pPr lvl="0" algn="just" eaLnBrk="1" hangingPunct="1"/>
            <a:r>
              <a:rPr lang="en-US" altLang="zh-CN" dirty="0"/>
              <a:t>Bridge ID		: 0x8000 (priority) + 00:90:04:CF:1A:18(Mac)</a:t>
            </a:r>
            <a:endParaRPr lang="en-US" altLang="zh-CN" dirty="0"/>
          </a:p>
          <a:p>
            <a:pPr lvl="0" algn="just" eaLnBrk="1" hangingPunct="1"/>
            <a:r>
              <a:rPr lang="en-US" altLang="zh-CN" dirty="0"/>
              <a:t>Port ID			: 0x80 (priority) + 0x17 (port number)</a:t>
            </a:r>
            <a:endParaRPr lang="en-US" altLang="zh-CN" dirty="0"/>
          </a:p>
          <a:p>
            <a:pPr lvl="0" algn="just" eaLnBrk="1" hangingPunct="1"/>
            <a:r>
              <a:rPr lang="en-US" altLang="zh-CN" dirty="0"/>
              <a:t>Message Age		: 0x0001</a:t>
            </a:r>
            <a:endParaRPr lang="en-US" altLang="zh-CN" dirty="0"/>
          </a:p>
          <a:p>
            <a:pPr lvl="0" algn="just" eaLnBrk="1" hangingPunct="1"/>
            <a:r>
              <a:rPr lang="en-US" altLang="zh-CN" dirty="0"/>
              <a:t>Maximum Age	: 0x0014</a:t>
            </a:r>
            <a:endParaRPr lang="en-US" altLang="zh-CN" dirty="0"/>
          </a:p>
          <a:p>
            <a:pPr lvl="0" algn="just" eaLnBrk="1" hangingPunct="1"/>
            <a:r>
              <a:rPr lang="en-US" altLang="zh-CN" dirty="0"/>
              <a:t>Hello Time		: 0x0002</a:t>
            </a:r>
            <a:endParaRPr lang="en-US" altLang="zh-CN" dirty="0"/>
          </a:p>
          <a:p>
            <a:pPr lvl="0" algn="just" eaLnBrk="1" hangingPunct="1"/>
            <a:r>
              <a:rPr lang="en-US" altLang="zh-CN" dirty="0"/>
              <a:t>Forward Delay	: 0x000F</a:t>
            </a:r>
            <a:endParaRPr lang="en-US" altLang="zh-CN" dirty="0"/>
          </a:p>
          <a:p>
            <a:pPr lvl="0" algn="just" eaLnBrk="1" hangingPunct="1"/>
            <a:r>
              <a:rPr lang="en-US" altLang="zh-CN" b="1" dirty="0"/>
              <a:t>Extra bytes( Padding)</a:t>
            </a:r>
            <a:r>
              <a:rPr lang="en-US" altLang="zh-CN" dirty="0"/>
              <a:t>	: </a:t>
            </a:r>
            <a:endParaRPr lang="en-US" altLang="zh-CN" dirty="0"/>
          </a:p>
          <a:p>
            <a:pPr lvl="0" algn="just" eaLnBrk="1" hangingPunct="1"/>
            <a:r>
              <a:rPr lang="en-US" altLang="zh-CN" dirty="0"/>
              <a:t>… … 				00 00 00 00 00 00 00 00</a:t>
            </a:r>
            <a:endParaRPr lang="en-US" altLang="zh-CN" dirty="0"/>
          </a:p>
          <a:p>
            <a:pPr lvl="0" algn="just" eaLnBrk="1" hangingPunct="1"/>
            <a:r>
              <a:rPr lang="en-US" altLang="zh-CN" dirty="0"/>
              <a:t>Frame Check Sequence 	:</a:t>
            </a:r>
            <a:endParaRPr lang="en-US" altLang="zh-CN" dirty="0"/>
          </a:p>
          <a:p>
            <a:pPr lvl="0" eaLnBrk="1" hangingPunct="1"/>
            <a:endParaRPr lang="en-US" altLang="zh-CN"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6" name="Rectangle 2"/>
          <p:cNvSpPr>
            <a:spLocks noTextEdit="1"/>
          </p:cNvSpPr>
          <p:nvPr>
            <p:ph type="sldImg"/>
          </p:nvPr>
        </p:nvSpPr>
        <p:spPr>
          <a:ln/>
        </p:spPr>
      </p:sp>
      <p:sp>
        <p:nvSpPr>
          <p:cNvPr id="67587" name="Rectangle 3"/>
          <p:cNvSpPr>
            <a:spLocks noGrp="1"/>
          </p:cNvSpPr>
          <p:nvPr>
            <p:ph type="body" idx="1"/>
          </p:nvPr>
        </p:nvSpPr>
        <p:spPr>
          <a:ln/>
        </p:spPr>
        <p:txBody>
          <a:bodyPr wrap="square" lIns="91440" tIns="45720" rIns="91440" bIns="45720" anchor="t"/>
          <a:p>
            <a:pPr lvl="0" algn="just" eaLnBrk="1" hangingPunct="1"/>
            <a:r>
              <a:rPr lang="en-US" altLang="zh-CN" dirty="0"/>
              <a:t>1</a:t>
            </a:r>
            <a:r>
              <a:rPr lang="zh-CN" altLang="en-US" dirty="0"/>
              <a:t>、</a:t>
            </a:r>
            <a:r>
              <a:rPr lang="zh-CN" altLang="en-US" dirty="0">
                <a:ea typeface="Times New Roman" panose="02020603050405020304" pitchFamily="18" charset="0"/>
              </a:rPr>
              <a:t>     </a:t>
            </a:r>
            <a:r>
              <a:rPr lang="zh-CN" altLang="en-US" dirty="0"/>
              <a:t>选举根桥：比较所有参与者的桥</a:t>
            </a:r>
            <a:r>
              <a:rPr lang="en-US" altLang="zh-CN" dirty="0"/>
              <a:t>ID</a:t>
            </a:r>
            <a:r>
              <a:rPr lang="zh-CN" altLang="en-US" dirty="0"/>
              <a:t>，最小者为根桥。</a:t>
            </a:r>
            <a:endParaRPr lang="zh-CN" altLang="en-US" dirty="0"/>
          </a:p>
          <a:p>
            <a:pPr lvl="0" algn="just" eaLnBrk="1" hangingPunct="1"/>
            <a:r>
              <a:rPr lang="zh-CN" altLang="en-US" dirty="0"/>
              <a:t>			</a:t>
            </a:r>
            <a:r>
              <a:rPr lang="en-US" altLang="zh-CN" dirty="0"/>
              <a:t>BridgeID</a:t>
            </a:r>
            <a:r>
              <a:rPr lang="zh-CN" altLang="en-US" dirty="0"/>
              <a:t>组成，</a:t>
            </a:r>
            <a:r>
              <a:rPr lang="en-US" altLang="zh-CN" dirty="0"/>
              <a:t>Bridge Priority(2bytes)  +  bridge MAC(6 Bytes)</a:t>
            </a:r>
            <a:endParaRPr lang="en-US" altLang="zh-CN" dirty="0"/>
          </a:p>
          <a:p>
            <a:pPr lvl="0" algn="just" eaLnBrk="1" hangingPunct="1"/>
            <a:r>
              <a:rPr lang="en-US" altLang="zh-CN" dirty="0"/>
              <a:t>		</a:t>
            </a:r>
            <a:r>
              <a:rPr lang="zh-CN" altLang="en-US" dirty="0"/>
              <a:t>根桥上的参与</a:t>
            </a:r>
            <a:r>
              <a:rPr lang="en-US" altLang="zh-CN" dirty="0"/>
              <a:t>STP</a:t>
            </a:r>
            <a:r>
              <a:rPr lang="zh-CN" altLang="en-US" dirty="0"/>
              <a:t>计算的端口将被设定为</a:t>
            </a:r>
            <a:r>
              <a:rPr lang="en-US" altLang="zh-CN" dirty="0"/>
              <a:t>Forwarding</a:t>
            </a:r>
            <a:r>
              <a:rPr lang="zh-CN" altLang="en-US" dirty="0"/>
              <a:t>状态。</a:t>
            </a:r>
            <a:endParaRPr lang="zh-CN" altLang="en-US" dirty="0"/>
          </a:p>
          <a:p>
            <a:pPr lvl="0" algn="just" eaLnBrk="1" hangingPunct="1"/>
            <a:r>
              <a:rPr lang="zh-CN" altLang="en-US" dirty="0"/>
              <a:t> </a:t>
            </a:r>
            <a:endParaRPr lang="zh-CN" altLang="en-US" dirty="0"/>
          </a:p>
          <a:p>
            <a:pPr lvl="0" algn="just" eaLnBrk="1" hangingPunct="1"/>
            <a:r>
              <a:rPr lang="zh-CN" altLang="en-US" dirty="0"/>
              <a:t>根桥的选举过程是通过发送</a:t>
            </a:r>
            <a:r>
              <a:rPr lang="en-US" altLang="zh-CN" dirty="0"/>
              <a:t>config BPDU</a:t>
            </a:r>
            <a:r>
              <a:rPr lang="zh-CN" altLang="en-US" dirty="0"/>
              <a:t>来进行协商计算完成的</a:t>
            </a:r>
            <a:r>
              <a:rPr lang="en-US" altLang="zh-CN" dirty="0"/>
              <a:t>.</a:t>
            </a:r>
            <a:endParaRPr lang="en-US" altLang="zh-CN" dirty="0"/>
          </a:p>
          <a:p>
            <a:pPr lvl="0" algn="just" eaLnBrk="1" hangingPunct="1"/>
            <a:r>
              <a:rPr lang="en-US" altLang="zh-CN" dirty="0"/>
              <a:t>a)</a:t>
            </a:r>
            <a:r>
              <a:rPr lang="zh-CN" altLang="en-US" dirty="0"/>
              <a:t>刚开始所有的桥都认为自己是根桥</a:t>
            </a:r>
            <a:r>
              <a:rPr lang="en-US" altLang="zh-CN" dirty="0"/>
              <a:t>,</a:t>
            </a:r>
            <a:r>
              <a:rPr lang="zh-CN" altLang="en-US" dirty="0"/>
              <a:t>以自己为根桥来构造</a:t>
            </a:r>
            <a:r>
              <a:rPr lang="en-US" altLang="zh-CN" dirty="0"/>
              <a:t>config BPDU,</a:t>
            </a:r>
            <a:r>
              <a:rPr lang="zh-CN" altLang="en-US" dirty="0"/>
              <a:t>从参与</a:t>
            </a:r>
            <a:r>
              <a:rPr lang="en-US" altLang="zh-CN" dirty="0"/>
              <a:t>stp</a:t>
            </a:r>
            <a:r>
              <a:rPr lang="zh-CN" altLang="en-US" dirty="0"/>
              <a:t>计算的端口往自己直接相连的</a:t>
            </a:r>
            <a:r>
              <a:rPr lang="en-US" altLang="zh-CN" dirty="0"/>
              <a:t>LAN</a:t>
            </a:r>
            <a:r>
              <a:rPr lang="zh-CN" altLang="en-US" dirty="0"/>
              <a:t>内发送</a:t>
            </a:r>
            <a:r>
              <a:rPr lang="en-US" altLang="zh-CN" dirty="0"/>
              <a:t>.</a:t>
            </a:r>
            <a:endParaRPr lang="en-US" altLang="zh-CN" dirty="0"/>
          </a:p>
          <a:p>
            <a:pPr lvl="0" algn="just" eaLnBrk="1" hangingPunct="1"/>
            <a:r>
              <a:rPr lang="en-US" altLang="zh-CN" dirty="0"/>
              <a:t>b)LAN</a:t>
            </a:r>
            <a:r>
              <a:rPr lang="zh-CN" altLang="en-US" dirty="0"/>
              <a:t>内其他桥端口收到</a:t>
            </a:r>
            <a:r>
              <a:rPr lang="en-US" altLang="zh-CN" dirty="0"/>
              <a:t>config BPDU </a:t>
            </a:r>
            <a:r>
              <a:rPr lang="zh-CN" altLang="en-US" dirty="0"/>
              <a:t>后</a:t>
            </a:r>
            <a:r>
              <a:rPr lang="en-US" altLang="zh-CN" dirty="0"/>
              <a:t>,</a:t>
            </a:r>
            <a:r>
              <a:rPr lang="zh-CN" altLang="en-US" dirty="0"/>
              <a:t>跟自己的桥</a:t>
            </a:r>
            <a:r>
              <a:rPr lang="en-US" altLang="zh-CN" dirty="0"/>
              <a:t>ID</a:t>
            </a:r>
            <a:r>
              <a:rPr lang="zh-CN" altLang="en-US" dirty="0"/>
              <a:t>或自己记录的</a:t>
            </a:r>
            <a:r>
              <a:rPr lang="en-US" altLang="zh-CN" dirty="0"/>
              <a:t>root</a:t>
            </a:r>
            <a:r>
              <a:rPr lang="zh-CN" altLang="en-US" dirty="0"/>
              <a:t>桥</a:t>
            </a:r>
            <a:r>
              <a:rPr lang="en-US" altLang="zh-CN" dirty="0"/>
              <a:t>ID</a:t>
            </a:r>
            <a:r>
              <a:rPr lang="zh-CN" altLang="en-US" dirty="0"/>
              <a:t>比较</a:t>
            </a:r>
            <a:r>
              <a:rPr lang="en-US" altLang="zh-CN" dirty="0"/>
              <a:t>:</a:t>
            </a:r>
            <a:endParaRPr lang="en-US" altLang="zh-CN" dirty="0"/>
          </a:p>
          <a:p>
            <a:pPr lvl="0" algn="just" eaLnBrk="1" hangingPunct="1"/>
            <a:r>
              <a:rPr lang="zh-CN" altLang="en-US" dirty="0"/>
              <a:t>发现</a:t>
            </a:r>
            <a:r>
              <a:rPr lang="en-US" altLang="zh-CN" dirty="0"/>
              <a:t>config BPDU</a:t>
            </a:r>
            <a:r>
              <a:rPr lang="zh-CN" altLang="en-US" dirty="0"/>
              <a:t>中的</a:t>
            </a:r>
            <a:r>
              <a:rPr lang="en-US" altLang="zh-CN" dirty="0"/>
              <a:t>root Id</a:t>
            </a:r>
            <a:r>
              <a:rPr lang="zh-CN" altLang="en-US" dirty="0"/>
              <a:t>要比自己记录的</a:t>
            </a:r>
            <a:r>
              <a:rPr lang="en-US" altLang="zh-CN" dirty="0"/>
              <a:t>root ID</a:t>
            </a:r>
            <a:r>
              <a:rPr lang="zh-CN" altLang="en-US" dirty="0"/>
              <a:t>小</a:t>
            </a:r>
            <a:r>
              <a:rPr lang="en-US" altLang="zh-CN" dirty="0"/>
              <a:t>(</a:t>
            </a:r>
            <a:r>
              <a:rPr lang="zh-CN" altLang="en-US" dirty="0"/>
              <a:t>即优于自己的</a:t>
            </a:r>
            <a:r>
              <a:rPr lang="en-US" altLang="zh-CN" dirty="0"/>
              <a:t>rootID),</a:t>
            </a:r>
            <a:r>
              <a:rPr lang="zh-CN" altLang="en-US" dirty="0"/>
              <a:t>则更新自己的</a:t>
            </a:r>
            <a:r>
              <a:rPr lang="en-US" altLang="zh-CN" dirty="0"/>
              <a:t>rootID</a:t>
            </a:r>
            <a:r>
              <a:rPr lang="zh-CN" altLang="en-US" dirty="0"/>
              <a:t>和其他</a:t>
            </a:r>
            <a:r>
              <a:rPr lang="en-US" altLang="zh-CN" dirty="0"/>
              <a:t>root</a:t>
            </a:r>
            <a:r>
              <a:rPr lang="zh-CN" altLang="en-US" dirty="0"/>
              <a:t>的参数</a:t>
            </a:r>
            <a:r>
              <a:rPr lang="en-US" altLang="zh-CN" dirty="0"/>
              <a:t>,</a:t>
            </a:r>
            <a:r>
              <a:rPr lang="zh-CN" altLang="en-US" dirty="0"/>
              <a:t>并以新的</a:t>
            </a:r>
            <a:r>
              <a:rPr lang="en-US" altLang="zh-CN" dirty="0"/>
              <a:t>root </a:t>
            </a:r>
            <a:r>
              <a:rPr lang="zh-CN" altLang="en-US" dirty="0"/>
              <a:t>参数来构造新的</a:t>
            </a:r>
            <a:r>
              <a:rPr lang="en-US" altLang="zh-CN" dirty="0"/>
              <a:t>config BPDU</a:t>
            </a:r>
            <a:r>
              <a:rPr lang="zh-CN" altLang="en-US" dirty="0"/>
              <a:t>向他自己认为自己是</a:t>
            </a:r>
            <a:r>
              <a:rPr lang="en-US" altLang="zh-CN" dirty="0"/>
              <a:t>designed bridge</a:t>
            </a:r>
            <a:r>
              <a:rPr lang="zh-CN" altLang="en-US" dirty="0"/>
              <a:t>的</a:t>
            </a:r>
            <a:r>
              <a:rPr lang="en-US" altLang="zh-CN" dirty="0"/>
              <a:t>LAN</a:t>
            </a:r>
            <a:r>
              <a:rPr lang="zh-CN" altLang="en-US" dirty="0"/>
              <a:t>中发送</a:t>
            </a:r>
            <a:r>
              <a:rPr lang="en-US" altLang="zh-CN" dirty="0"/>
              <a:t>.</a:t>
            </a:r>
            <a:endParaRPr lang="en-US" altLang="zh-CN" dirty="0"/>
          </a:p>
          <a:p>
            <a:pPr lvl="0" algn="just" eaLnBrk="1" hangingPunct="1"/>
            <a:r>
              <a:rPr lang="zh-CN" altLang="en-US" dirty="0"/>
              <a:t>发现</a:t>
            </a:r>
            <a:r>
              <a:rPr lang="en-US" altLang="zh-CN" dirty="0"/>
              <a:t>config BPDU</a:t>
            </a:r>
            <a:r>
              <a:rPr lang="zh-CN" altLang="en-US" dirty="0"/>
              <a:t>中的</a:t>
            </a:r>
            <a:r>
              <a:rPr lang="en-US" altLang="zh-CN" dirty="0"/>
              <a:t>root Id</a:t>
            </a:r>
            <a:r>
              <a:rPr lang="zh-CN" altLang="en-US" dirty="0"/>
              <a:t>要比自己记录的</a:t>
            </a:r>
            <a:r>
              <a:rPr lang="en-US" altLang="zh-CN" dirty="0"/>
              <a:t>root ID</a:t>
            </a:r>
            <a:r>
              <a:rPr lang="zh-CN" altLang="en-US" dirty="0"/>
              <a:t>大</a:t>
            </a:r>
            <a:r>
              <a:rPr lang="en-US" altLang="zh-CN" dirty="0"/>
              <a:t>(</a:t>
            </a:r>
            <a:r>
              <a:rPr lang="zh-CN" altLang="en-US" dirty="0"/>
              <a:t>即自己的</a:t>
            </a:r>
            <a:r>
              <a:rPr lang="en-US" altLang="zh-CN" dirty="0"/>
              <a:t>rootID</a:t>
            </a:r>
            <a:r>
              <a:rPr lang="zh-CN" altLang="en-US" dirty="0"/>
              <a:t>优于对方</a:t>
            </a:r>
            <a:r>
              <a:rPr lang="en-US" altLang="zh-CN" dirty="0"/>
              <a:t>),</a:t>
            </a:r>
            <a:r>
              <a:rPr lang="zh-CN" altLang="en-US" dirty="0"/>
              <a:t>则以自己的</a:t>
            </a:r>
            <a:r>
              <a:rPr lang="en-US" altLang="zh-CN" dirty="0"/>
              <a:t>root </a:t>
            </a:r>
            <a:r>
              <a:rPr lang="zh-CN" altLang="en-US" dirty="0"/>
              <a:t>参数来构造新的</a:t>
            </a:r>
            <a:r>
              <a:rPr lang="en-US" altLang="zh-CN" dirty="0"/>
              <a:t>config BPDU</a:t>
            </a:r>
            <a:r>
              <a:rPr lang="zh-CN" altLang="en-US" dirty="0"/>
              <a:t>作为应答发回去</a:t>
            </a:r>
            <a:r>
              <a:rPr lang="en-US" altLang="zh-CN" dirty="0"/>
              <a:t>.</a:t>
            </a:r>
            <a:endParaRPr lang="en-US" altLang="zh-CN" dirty="0"/>
          </a:p>
          <a:p>
            <a:pPr lvl="0" eaLnBrk="1" hangingPunct="1"/>
            <a:r>
              <a:rPr lang="en-US" altLang="zh-CN" dirty="0">
                <a:latin typeface="宋体" panose="02010600030101010101" pitchFamily="2" charset="-122"/>
              </a:rPr>
              <a:t>c)</a:t>
            </a:r>
            <a:r>
              <a:rPr lang="zh-CN" altLang="en-US" dirty="0">
                <a:latin typeface="宋体" panose="02010600030101010101" pitchFamily="2" charset="-122"/>
              </a:rPr>
              <a:t>这样</a:t>
            </a:r>
            <a:r>
              <a:rPr lang="en-US" altLang="zh-CN" dirty="0">
                <a:latin typeface="宋体" panose="02010600030101010101" pitchFamily="2" charset="-122"/>
              </a:rPr>
              <a:t>LAN</a:t>
            </a:r>
            <a:r>
              <a:rPr lang="zh-CN" altLang="en-US" dirty="0">
                <a:latin typeface="宋体" panose="02010600030101010101" pitchFamily="2" charset="-122"/>
              </a:rPr>
              <a:t>内所有的交换机最终会计算选举出一台具有最高优先权</a:t>
            </a:r>
            <a:r>
              <a:rPr lang="en-US" altLang="zh-CN" dirty="0">
                <a:latin typeface="宋体" panose="02010600030101010101" pitchFamily="2" charset="-122"/>
              </a:rPr>
              <a:t>(ID</a:t>
            </a:r>
            <a:r>
              <a:rPr lang="zh-CN" altLang="en-US" dirty="0">
                <a:latin typeface="宋体" panose="02010600030101010101" pitchFamily="2" charset="-122"/>
              </a:rPr>
              <a:t>最小</a:t>
            </a:r>
            <a:r>
              <a:rPr lang="en-US" altLang="zh-CN" dirty="0">
                <a:latin typeface="宋体" panose="02010600030101010101" pitchFamily="2" charset="-122"/>
              </a:rPr>
              <a:t>)</a:t>
            </a:r>
            <a:r>
              <a:rPr lang="zh-CN" altLang="en-US" dirty="0">
                <a:latin typeface="宋体" panose="02010600030101010101" pitchFamily="2" charset="-122"/>
              </a:rPr>
              <a:t>的桥作为他们的</a:t>
            </a:r>
            <a:r>
              <a:rPr lang="en-US" altLang="zh-CN" dirty="0">
                <a:latin typeface="宋体" panose="02010600030101010101" pitchFamily="2" charset="-122"/>
              </a:rPr>
              <a:t>root.</a:t>
            </a:r>
            <a:r>
              <a:rPr lang="en-US" altLang="zh-CN" dirty="0"/>
              <a:t> </a:t>
            </a:r>
            <a:endParaRPr lang="en-US" altLang="zh-CN" dirty="0"/>
          </a:p>
          <a:p>
            <a:pPr lvl="0" eaLnBrk="1" hangingPunct="1"/>
            <a:endParaRPr lang="en-US" altLang="zh-CN" dirty="0"/>
          </a:p>
          <a:p>
            <a:pPr lvl="0" algn="just" eaLnBrk="1" hangingPunct="1"/>
            <a:r>
              <a:rPr lang="en-US" altLang="zh-CN" dirty="0"/>
              <a:t>2</a:t>
            </a:r>
            <a:r>
              <a:rPr lang="zh-CN" altLang="en-US" dirty="0"/>
              <a:t>、</a:t>
            </a:r>
            <a:r>
              <a:rPr lang="zh-CN" altLang="en-US" dirty="0">
                <a:latin typeface="Wingdings" panose="05000000000000000000" pitchFamily="2" charset="2"/>
                <a:ea typeface="Times New Roman" panose="02020603050405020304" pitchFamily="18" charset="0"/>
              </a:rPr>
              <a:t>    </a:t>
            </a:r>
            <a:r>
              <a:rPr lang="zh-CN" altLang="en-US" dirty="0">
                <a:ea typeface="Times New Roman" panose="02020603050405020304" pitchFamily="18" charset="0"/>
              </a:rPr>
              <a:t> </a:t>
            </a:r>
            <a:r>
              <a:rPr lang="zh-CN" altLang="en-US" dirty="0"/>
              <a:t>选定根端口，与根桥建立关联</a:t>
            </a:r>
            <a:endParaRPr lang="zh-CN" altLang="en-US" dirty="0"/>
          </a:p>
          <a:p>
            <a:pPr lvl="0" algn="just" eaLnBrk="1" hangingPunct="1"/>
            <a:r>
              <a:rPr lang="zh-CN" altLang="en-US" dirty="0"/>
              <a:t>如果一个交换机能在多个端口上收到同一个</a:t>
            </a:r>
            <a:r>
              <a:rPr lang="en-US" altLang="zh-CN" dirty="0"/>
              <a:t>BPDU</a:t>
            </a:r>
            <a:r>
              <a:rPr lang="zh-CN" altLang="en-US" dirty="0"/>
              <a:t>，就说明存在到根桥的冗余路径。这时就要从这些端口中选择一个作为根端口，被选为根端口的端口将被设定为</a:t>
            </a:r>
            <a:r>
              <a:rPr lang="en-US" altLang="zh-CN" dirty="0"/>
              <a:t>Forwarding</a:t>
            </a:r>
            <a:r>
              <a:rPr lang="zh-CN" altLang="en-US" dirty="0"/>
              <a:t>状态。与根端口直接相连的对端交换机端口为根端口的指定端口，这些端口也将被设定为</a:t>
            </a:r>
            <a:r>
              <a:rPr lang="en-US" altLang="zh-CN" dirty="0"/>
              <a:t>Forwarding</a:t>
            </a:r>
            <a:r>
              <a:rPr lang="zh-CN" altLang="en-US" dirty="0"/>
              <a:t>状态。</a:t>
            </a:r>
            <a:endParaRPr lang="zh-CN" altLang="en-US" dirty="0"/>
          </a:p>
          <a:p>
            <a:pPr lvl="0" algn="just" eaLnBrk="1" hangingPunct="1"/>
            <a:r>
              <a:rPr lang="zh-CN" altLang="en-US" dirty="0"/>
              <a:t>选择的依据是分别比较：</a:t>
            </a:r>
            <a:endParaRPr lang="zh-CN" altLang="en-US" dirty="0"/>
          </a:p>
          <a:p>
            <a:pPr lvl="0" algn="just" eaLnBrk="1" hangingPunct="1"/>
            <a:r>
              <a:rPr lang="en-US" altLang="zh-CN" dirty="0"/>
              <a:t>a)</a:t>
            </a:r>
            <a:r>
              <a:rPr lang="en-US" altLang="zh-CN" dirty="0">
                <a:ea typeface="Times New Roman" panose="02020603050405020304" pitchFamily="18" charset="0"/>
              </a:rPr>
              <a:t>       </a:t>
            </a:r>
            <a:r>
              <a:rPr lang="zh-CN" altLang="en-US" dirty="0"/>
              <a:t>到达根桥的路径开销</a:t>
            </a:r>
            <a:r>
              <a:rPr lang="en-US" altLang="zh-CN" dirty="0"/>
              <a:t>(</a:t>
            </a:r>
            <a:r>
              <a:rPr lang="en-US" altLang="zh-CN" b="1" dirty="0">
                <a:latin typeface="Arial" panose="020B0604020202020204" pitchFamily="34" charset="0"/>
                <a:ea typeface="Arial" panose="020B0604020202020204" pitchFamily="34" charset="0"/>
              </a:rPr>
              <a:t>Root Path Cost</a:t>
            </a:r>
            <a:r>
              <a:rPr lang="en-US" altLang="zh-CN" dirty="0"/>
              <a:t>)</a:t>
            </a:r>
            <a:r>
              <a:rPr lang="zh-CN" altLang="en-US" dirty="0"/>
              <a:t>。</a:t>
            </a:r>
            <a:endParaRPr lang="zh-CN" altLang="en-US" dirty="0"/>
          </a:p>
          <a:p>
            <a:pPr lvl="0" algn="just" eaLnBrk="1" hangingPunct="1"/>
            <a:r>
              <a:rPr lang="en-US" altLang="zh-CN" dirty="0"/>
              <a:t>b)</a:t>
            </a:r>
            <a:r>
              <a:rPr lang="en-US" altLang="zh-CN" dirty="0">
                <a:ea typeface="Times New Roman" panose="02020603050405020304" pitchFamily="18" charset="0"/>
              </a:rPr>
              <a:t>        </a:t>
            </a:r>
            <a:r>
              <a:rPr lang="zh-CN" altLang="en-US" dirty="0"/>
              <a:t>端口所连对端网桥</a:t>
            </a:r>
            <a:r>
              <a:rPr lang="en-US" altLang="zh-CN" dirty="0"/>
              <a:t>ID.</a:t>
            </a:r>
            <a:endParaRPr lang="en-US" altLang="zh-CN" dirty="0"/>
          </a:p>
          <a:p>
            <a:pPr lvl="0" algn="just" eaLnBrk="1" hangingPunct="1"/>
            <a:r>
              <a:rPr lang="en-US" altLang="zh-CN" dirty="0"/>
              <a:t>c)</a:t>
            </a:r>
            <a:r>
              <a:rPr lang="en-US" altLang="zh-CN" dirty="0">
                <a:ea typeface="Times New Roman" panose="02020603050405020304" pitchFamily="18" charset="0"/>
              </a:rPr>
              <a:t>        </a:t>
            </a:r>
            <a:r>
              <a:rPr lang="zh-CN" altLang="en-US" dirty="0"/>
              <a:t>端口所连对端端口</a:t>
            </a:r>
            <a:r>
              <a:rPr lang="en-US" altLang="zh-CN" dirty="0"/>
              <a:t>ID.</a:t>
            </a:r>
            <a:endParaRPr lang="en-US" altLang="zh-CN" dirty="0"/>
          </a:p>
          <a:p>
            <a:pPr lvl="0" algn="just" eaLnBrk="1" hangingPunct="1"/>
            <a:r>
              <a:rPr lang="en-US" altLang="zh-CN" dirty="0"/>
              <a:t>d)</a:t>
            </a:r>
            <a:r>
              <a:rPr lang="en-US" altLang="zh-CN" dirty="0">
                <a:ea typeface="Times New Roman" panose="02020603050405020304" pitchFamily="18" charset="0"/>
              </a:rPr>
              <a:t>       </a:t>
            </a:r>
            <a:r>
              <a:rPr lang="zh-CN" altLang="en-US" dirty="0"/>
              <a:t>自己的端口</a:t>
            </a:r>
            <a:r>
              <a:rPr lang="en-US" altLang="zh-CN" dirty="0"/>
              <a:t>ID.</a:t>
            </a:r>
            <a:endParaRPr lang="en-US" altLang="zh-CN" dirty="0"/>
          </a:p>
          <a:p>
            <a:pPr lvl="0" algn="just" eaLnBrk="1" hangingPunct="1"/>
            <a:r>
              <a:rPr lang="zh-CN" altLang="en-US" dirty="0"/>
              <a:t>其中端口</a:t>
            </a:r>
            <a:r>
              <a:rPr lang="en-US" altLang="zh-CN" dirty="0"/>
              <a:t>ID</a:t>
            </a:r>
            <a:r>
              <a:rPr lang="zh-CN" altLang="en-US" dirty="0"/>
              <a:t>为端口优先级（</a:t>
            </a:r>
            <a:r>
              <a:rPr lang="en-US" altLang="zh-CN" dirty="0"/>
              <a:t>port Priority</a:t>
            </a:r>
            <a:r>
              <a:rPr lang="zh-CN" altLang="en-US" dirty="0"/>
              <a:t>）　</a:t>
            </a:r>
            <a:r>
              <a:rPr lang="en-US" altLang="zh-CN" dirty="0"/>
              <a:t>+  </a:t>
            </a:r>
            <a:r>
              <a:rPr lang="zh-CN" altLang="en-US" dirty="0"/>
              <a:t>端口号（</a:t>
            </a:r>
            <a:r>
              <a:rPr lang="en-US" altLang="zh-CN" dirty="0"/>
              <a:t>port number</a:t>
            </a:r>
            <a:r>
              <a:rPr lang="zh-CN" altLang="en-US" dirty="0"/>
              <a:t>）</a:t>
            </a:r>
            <a:endParaRPr lang="zh-CN" altLang="en-US" dirty="0"/>
          </a:p>
          <a:p>
            <a:pPr lvl="0" algn="just" eaLnBrk="1" hangingPunct="1"/>
            <a:r>
              <a:rPr lang="zh-CN" altLang="en-US" dirty="0"/>
              <a:t>根端口的选举是在本桥内的所有参与</a:t>
            </a:r>
            <a:r>
              <a:rPr lang="en-US" altLang="zh-CN" dirty="0"/>
              <a:t>stp</a:t>
            </a:r>
            <a:r>
              <a:rPr lang="zh-CN" altLang="en-US" dirty="0"/>
              <a:t>计算的端口中进行的</a:t>
            </a:r>
            <a:r>
              <a:rPr lang="en-US" altLang="zh-CN" dirty="0"/>
              <a:t>,</a:t>
            </a:r>
            <a:r>
              <a:rPr lang="zh-CN" altLang="en-US" dirty="0"/>
              <a:t>当该桥要进行根桥重新计算时</a:t>
            </a:r>
            <a:r>
              <a:rPr lang="en-US" altLang="zh-CN" dirty="0"/>
              <a:t>,</a:t>
            </a:r>
            <a:r>
              <a:rPr lang="zh-CN" altLang="en-US" dirty="0"/>
              <a:t>会依据上述</a:t>
            </a:r>
            <a:r>
              <a:rPr lang="en-US" altLang="zh-CN" dirty="0"/>
              <a:t>a b c d</a:t>
            </a:r>
            <a:r>
              <a:rPr lang="zh-CN" altLang="en-US" dirty="0"/>
              <a:t>的先后顺序来计算决定桥中哪个端口更加适合成为该桥的根端口</a:t>
            </a:r>
            <a:r>
              <a:rPr lang="en-US" altLang="zh-CN" dirty="0"/>
              <a:t>.</a:t>
            </a:r>
            <a:endParaRPr lang="en-US" altLang="zh-CN" dirty="0"/>
          </a:p>
          <a:p>
            <a:pPr lvl="0" algn="just" eaLnBrk="1" hangingPunct="1"/>
            <a:r>
              <a:rPr lang="en-US" altLang="zh-CN" dirty="0"/>
              <a:t>3</a:t>
            </a:r>
            <a:r>
              <a:rPr lang="zh-CN" altLang="en-US" dirty="0"/>
              <a:t>、</a:t>
            </a:r>
            <a:r>
              <a:rPr lang="zh-CN" altLang="en-US" dirty="0">
                <a:ea typeface="Times New Roman" panose="02020603050405020304" pitchFamily="18" charset="0"/>
              </a:rPr>
              <a:t>      </a:t>
            </a:r>
            <a:r>
              <a:rPr lang="zh-CN" altLang="en-US" dirty="0"/>
              <a:t>为网络中每个</a:t>
            </a:r>
            <a:r>
              <a:rPr lang="en-US" altLang="zh-CN" dirty="0"/>
              <a:t>LAN</a:t>
            </a:r>
            <a:r>
              <a:rPr lang="zh-CN" altLang="en-US" dirty="0"/>
              <a:t>选定指定桥和指定端口</a:t>
            </a:r>
            <a:endParaRPr lang="zh-CN" altLang="en-US" dirty="0"/>
          </a:p>
          <a:p>
            <a:pPr lvl="0" algn="just" eaLnBrk="1" hangingPunct="1"/>
            <a:r>
              <a:rPr lang="zh-CN" altLang="en-US" dirty="0"/>
              <a:t>如果一个</a:t>
            </a:r>
            <a:r>
              <a:rPr lang="en-US" altLang="zh-CN" dirty="0"/>
              <a:t>LAN</a:t>
            </a:r>
            <a:r>
              <a:rPr lang="zh-CN" altLang="en-US" dirty="0"/>
              <a:t>可以通过多个交换机到达根桥，他将选择其中的一个作为其指定桥，</a:t>
            </a:r>
            <a:r>
              <a:rPr lang="en-US" altLang="zh-CN" dirty="0"/>
              <a:t>LAN</a:t>
            </a:r>
            <a:r>
              <a:rPr lang="zh-CN" altLang="en-US" dirty="0"/>
              <a:t>与指定桥相连的端口就是该</a:t>
            </a:r>
            <a:r>
              <a:rPr lang="en-US" altLang="zh-CN" dirty="0"/>
              <a:t>LAN</a:t>
            </a:r>
            <a:r>
              <a:rPr lang="zh-CN" altLang="en-US" dirty="0"/>
              <a:t>的指定端口。</a:t>
            </a:r>
            <a:r>
              <a:rPr lang="en-US" altLang="zh-CN" dirty="0"/>
              <a:t>LAN</a:t>
            </a:r>
            <a:r>
              <a:rPr lang="zh-CN" altLang="en-US" dirty="0"/>
              <a:t>的指定端口也将被设定为</a:t>
            </a:r>
            <a:r>
              <a:rPr lang="en-US" altLang="zh-CN" dirty="0"/>
              <a:t>Forwarding</a:t>
            </a:r>
            <a:r>
              <a:rPr lang="zh-CN" altLang="en-US" dirty="0"/>
              <a:t>状态。</a:t>
            </a:r>
            <a:endParaRPr lang="zh-CN" altLang="en-US" dirty="0"/>
          </a:p>
          <a:p>
            <a:pPr lvl="0" algn="just" eaLnBrk="1" hangingPunct="1"/>
            <a:r>
              <a:rPr lang="zh-CN" altLang="en-US" dirty="0"/>
              <a:t> </a:t>
            </a:r>
            <a:endParaRPr lang="zh-CN" altLang="en-US" dirty="0"/>
          </a:p>
          <a:p>
            <a:pPr lvl="0" algn="just" eaLnBrk="1" hangingPunct="1"/>
            <a:r>
              <a:rPr lang="zh-CN" altLang="en-US" dirty="0"/>
              <a:t>选择的依据是分别比较：</a:t>
            </a:r>
            <a:endParaRPr lang="zh-CN" altLang="en-US" dirty="0"/>
          </a:p>
          <a:p>
            <a:pPr lvl="0" algn="just" eaLnBrk="1" hangingPunct="1"/>
            <a:r>
              <a:rPr lang="en-US" altLang="zh-CN" dirty="0"/>
              <a:t>a)</a:t>
            </a:r>
            <a:r>
              <a:rPr lang="en-US" altLang="zh-CN" dirty="0">
                <a:ea typeface="Times New Roman" panose="02020603050405020304" pitchFamily="18" charset="0"/>
              </a:rPr>
              <a:t>       </a:t>
            </a:r>
            <a:r>
              <a:rPr lang="zh-CN" altLang="en-US" dirty="0"/>
              <a:t>到达根桥的路径开销。</a:t>
            </a:r>
            <a:endParaRPr lang="zh-CN" altLang="en-US" dirty="0"/>
          </a:p>
          <a:p>
            <a:pPr lvl="0" algn="just" eaLnBrk="1" hangingPunct="1"/>
            <a:r>
              <a:rPr lang="en-US" altLang="zh-CN" dirty="0"/>
              <a:t>b)</a:t>
            </a:r>
            <a:r>
              <a:rPr lang="en-US" altLang="zh-CN" dirty="0">
                <a:ea typeface="Times New Roman" panose="02020603050405020304" pitchFamily="18" charset="0"/>
              </a:rPr>
              <a:t>       </a:t>
            </a:r>
            <a:r>
              <a:rPr lang="zh-CN" altLang="en-US" dirty="0"/>
              <a:t>所连网桥</a:t>
            </a:r>
            <a:r>
              <a:rPr lang="en-US" altLang="zh-CN" dirty="0"/>
              <a:t>ID.</a:t>
            </a:r>
            <a:endParaRPr lang="en-US" altLang="zh-CN" dirty="0"/>
          </a:p>
          <a:p>
            <a:pPr lvl="0" algn="just" eaLnBrk="1" hangingPunct="1"/>
            <a:r>
              <a:rPr lang="en-US" altLang="zh-CN" dirty="0"/>
              <a:t>c)</a:t>
            </a:r>
            <a:r>
              <a:rPr lang="en-US" altLang="zh-CN" dirty="0">
                <a:ea typeface="Times New Roman" panose="02020603050405020304" pitchFamily="18" charset="0"/>
              </a:rPr>
              <a:t>       </a:t>
            </a:r>
            <a:r>
              <a:rPr lang="en-US" altLang="zh-CN" dirty="0"/>
              <a:t>LAN</a:t>
            </a:r>
            <a:r>
              <a:rPr lang="zh-CN" altLang="en-US" dirty="0"/>
              <a:t>所连端口</a:t>
            </a:r>
            <a:r>
              <a:rPr lang="en-US" altLang="zh-CN" dirty="0"/>
              <a:t>ID.</a:t>
            </a:r>
            <a:endParaRPr lang="en-US" altLang="zh-CN" dirty="0"/>
          </a:p>
          <a:p>
            <a:pPr lvl="0" algn="just" eaLnBrk="1" hangingPunct="1"/>
            <a:r>
              <a:rPr lang="en-US" altLang="zh-CN" dirty="0"/>
              <a:t> </a:t>
            </a:r>
            <a:endParaRPr lang="en-US" altLang="zh-CN" dirty="0"/>
          </a:p>
          <a:p>
            <a:pPr lvl="0" algn="just" eaLnBrk="1" hangingPunct="1"/>
            <a:r>
              <a:rPr lang="zh-CN" altLang="en-US" dirty="0"/>
              <a:t>这样网络中参与</a:t>
            </a:r>
            <a:r>
              <a:rPr lang="en-US" altLang="zh-CN" dirty="0"/>
              <a:t>STP</a:t>
            </a:r>
            <a:r>
              <a:rPr lang="zh-CN" altLang="en-US" dirty="0"/>
              <a:t>计算的交换机其他端口将被设定成</a:t>
            </a:r>
            <a:r>
              <a:rPr lang="en-US" altLang="zh-CN" dirty="0"/>
              <a:t>Blocking</a:t>
            </a:r>
            <a:r>
              <a:rPr lang="zh-CN" altLang="en-US" dirty="0"/>
              <a:t>状态。</a:t>
            </a:r>
            <a:endParaRPr lang="zh-CN" altLang="en-US" dirty="0"/>
          </a:p>
          <a:p>
            <a:pPr lvl="0" eaLnBrk="1" hangingPunct="1"/>
            <a:endParaRPr lang="en-US" altLang="zh-CN"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0" name="Rectangle 2"/>
          <p:cNvSpPr>
            <a:spLocks noTextEdit="1"/>
          </p:cNvSpPr>
          <p:nvPr>
            <p:ph type="sldImg"/>
          </p:nvPr>
        </p:nvSpPr>
        <p:spPr>
          <a:ln/>
        </p:spPr>
      </p:sp>
      <p:sp>
        <p:nvSpPr>
          <p:cNvPr id="68611" name="Rectangle 3"/>
          <p:cNvSpPr>
            <a:spLocks noGrp="1"/>
          </p:cNvSpPr>
          <p:nvPr>
            <p:ph type="body" idx="1"/>
          </p:nvPr>
        </p:nvSpPr>
        <p:spPr>
          <a:ln/>
        </p:spPr>
        <p:txBody>
          <a:bodyPr wrap="square" lIns="91440" tIns="45720" rIns="91440" bIns="45720" anchor="t"/>
          <a:p>
            <a:pPr lvl="0" eaLnBrk="1" hangingPunct="1"/>
            <a:r>
              <a:rPr lang="en-US" altLang="zh-CN" dirty="0"/>
              <a:t>IP</a:t>
            </a:r>
            <a:r>
              <a:rPr lang="zh-CN" altLang="en-US" dirty="0">
                <a:latin typeface="宋体" panose="02010600030101010101" pitchFamily="2" charset="-122"/>
              </a:rPr>
              <a:t>组播使用了</a:t>
            </a:r>
            <a:r>
              <a:rPr lang="en-US" altLang="zh-CN" dirty="0"/>
              <a:t>D</a:t>
            </a:r>
            <a:r>
              <a:rPr lang="zh-CN" altLang="en-US" dirty="0">
                <a:latin typeface="宋体" panose="02010600030101010101" pitchFamily="2" charset="-122"/>
              </a:rPr>
              <a:t>类地址。地址的前</a:t>
            </a:r>
            <a:r>
              <a:rPr lang="en-US" altLang="zh-CN" dirty="0"/>
              <a:t>4</a:t>
            </a:r>
            <a:r>
              <a:rPr lang="zh-CN" altLang="en-US" dirty="0">
                <a:latin typeface="宋体" panose="02010600030101010101" pitchFamily="2" charset="-122"/>
              </a:rPr>
              <a:t>比特的内容是</a:t>
            </a:r>
            <a:r>
              <a:rPr lang="en-US" altLang="zh-CN" dirty="0"/>
              <a:t>l110</a:t>
            </a:r>
            <a:r>
              <a:rPr lang="zh-CN" altLang="en-US" dirty="0">
                <a:latin typeface="宋体" panose="02010600030101010101" pitchFamily="2" charset="-122"/>
              </a:rPr>
              <a:t>，指出这是一个组播地址。其余的</a:t>
            </a:r>
            <a:r>
              <a:rPr lang="en-US" altLang="zh-CN" dirty="0"/>
              <a:t>28</a:t>
            </a:r>
            <a:r>
              <a:rPr lang="zh-CN" altLang="en-US" dirty="0">
                <a:latin typeface="宋体" panose="02010600030101010101" pitchFamily="2" charset="-122"/>
              </a:rPr>
              <a:t>比特标识了特殊的组播地址</a:t>
            </a:r>
            <a:r>
              <a:rPr lang="zh-CN" altLang="en-US" dirty="0"/>
              <a:t> </a:t>
            </a:r>
            <a:endParaRPr lang="zh-CN" altLang="en-US" dirty="0"/>
          </a:p>
          <a:p>
            <a:pPr lvl="0" eaLnBrk="1" hangingPunct="1"/>
            <a:r>
              <a:rPr lang="en-US" altLang="zh-CN" dirty="0"/>
              <a:t>224</a:t>
            </a:r>
            <a:r>
              <a:rPr lang="zh-CN" altLang="en-US" dirty="0">
                <a:latin typeface="宋体" panose="02010600030101010101" pitchFamily="2" charset="-122"/>
              </a:rPr>
              <a:t>．</a:t>
            </a:r>
            <a:r>
              <a:rPr lang="en-US" altLang="zh-CN" dirty="0"/>
              <a:t>0</a:t>
            </a:r>
            <a:r>
              <a:rPr lang="zh-CN" altLang="en-US" dirty="0">
                <a:latin typeface="宋体" panose="02010600030101010101" pitchFamily="2" charset="-122"/>
              </a:rPr>
              <a:t>．</a:t>
            </a:r>
            <a:r>
              <a:rPr lang="en-US" altLang="zh-CN" dirty="0"/>
              <a:t>0</a:t>
            </a:r>
            <a:r>
              <a:rPr lang="zh-CN" altLang="en-US" dirty="0">
                <a:latin typeface="宋体" panose="02010600030101010101" pitchFamily="2" charset="-122"/>
              </a:rPr>
              <a:t>．</a:t>
            </a:r>
            <a:r>
              <a:rPr lang="en-US" altLang="zh-CN" dirty="0"/>
              <a:t>0  ~  239</a:t>
            </a:r>
            <a:r>
              <a:rPr lang="zh-CN" altLang="en-US" dirty="0">
                <a:latin typeface="宋体" panose="02010600030101010101" pitchFamily="2" charset="-122"/>
              </a:rPr>
              <a:t>．</a:t>
            </a:r>
            <a:r>
              <a:rPr lang="en-US" altLang="zh-CN" dirty="0"/>
              <a:t>255</a:t>
            </a:r>
            <a:r>
              <a:rPr lang="zh-CN" altLang="en-US" dirty="0">
                <a:latin typeface="宋体" panose="02010600030101010101" pitchFamily="2" charset="-122"/>
              </a:rPr>
              <a:t>．</a:t>
            </a:r>
            <a:r>
              <a:rPr lang="en-US" altLang="zh-CN" dirty="0"/>
              <a:t>255</a:t>
            </a:r>
            <a:r>
              <a:rPr lang="zh-CN" altLang="en-US" dirty="0">
                <a:latin typeface="宋体" panose="02010600030101010101" pitchFamily="2" charset="-122"/>
              </a:rPr>
              <a:t>．</a:t>
            </a:r>
            <a:r>
              <a:rPr lang="en-US" altLang="zh-CN" dirty="0"/>
              <a:t>255 </a:t>
            </a:r>
            <a:endParaRPr lang="en-US" altLang="zh-CN" dirty="0"/>
          </a:p>
          <a:p>
            <a:pPr lvl="0" eaLnBrk="1" hangingPunct="1"/>
            <a:r>
              <a:rPr lang="zh-CN" altLang="en-US" dirty="0">
                <a:latin typeface="宋体" panose="02010600030101010101" pitchFamily="2" charset="-122"/>
              </a:rPr>
              <a:t>要把</a:t>
            </a:r>
            <a:r>
              <a:rPr lang="zh-CN" altLang="en-US" dirty="0"/>
              <a:t> </a:t>
            </a:r>
            <a:r>
              <a:rPr lang="en-US" altLang="zh-CN" dirty="0"/>
              <a:t>IP</a:t>
            </a:r>
            <a:r>
              <a:rPr lang="zh-CN" altLang="en-US" dirty="0">
                <a:latin typeface="宋体" panose="02010600030101010101" pitchFamily="2" charset="-122"/>
              </a:rPr>
              <a:t>组播地址映射成为相应的以太网组播地址，只需将</a:t>
            </a:r>
            <a:r>
              <a:rPr lang="zh-CN" altLang="en-US" dirty="0"/>
              <a:t> </a:t>
            </a:r>
            <a:r>
              <a:rPr lang="en-US" altLang="zh-CN" dirty="0"/>
              <a:t>IP</a:t>
            </a:r>
            <a:r>
              <a:rPr lang="zh-CN" altLang="en-US" dirty="0">
                <a:latin typeface="宋体" panose="02010600030101010101" pitchFamily="2" charset="-122"/>
              </a:rPr>
              <a:t>组播地址的低位</a:t>
            </a:r>
            <a:r>
              <a:rPr lang="en-US" altLang="zh-CN" dirty="0"/>
              <a:t>23</a:t>
            </a:r>
            <a:r>
              <a:rPr lang="zh-CN" altLang="en-US" dirty="0">
                <a:latin typeface="宋体" panose="02010600030101010101" pitchFamily="2" charset="-122"/>
              </a:rPr>
              <a:t>比特放到指定的以太网组播地址</a:t>
            </a:r>
            <a:r>
              <a:rPr lang="en-US" altLang="zh-CN" dirty="0"/>
              <a:t>01</a:t>
            </a:r>
            <a:r>
              <a:rPr lang="zh-CN" altLang="en-US" dirty="0">
                <a:latin typeface="宋体" panose="02010600030101010101" pitchFamily="2" charset="-122"/>
              </a:rPr>
              <a:t>．</a:t>
            </a:r>
            <a:r>
              <a:rPr lang="en-US" altLang="zh-CN" dirty="0"/>
              <a:t>00</a:t>
            </a:r>
            <a:r>
              <a:rPr lang="zh-CN" altLang="en-US" dirty="0">
                <a:latin typeface="宋体" panose="02010600030101010101" pitchFamily="2" charset="-122"/>
              </a:rPr>
              <a:t>．</a:t>
            </a:r>
            <a:r>
              <a:rPr lang="en-US" altLang="zh-CN" dirty="0"/>
              <a:t>5E</a:t>
            </a:r>
            <a:r>
              <a:rPr lang="zh-CN" altLang="en-US" dirty="0">
                <a:latin typeface="宋体" panose="02010600030101010101" pitchFamily="2" charset="-122"/>
              </a:rPr>
              <a:t>．</a:t>
            </a:r>
            <a:r>
              <a:rPr lang="en-US" altLang="zh-CN" dirty="0"/>
              <a:t>00</a:t>
            </a:r>
            <a:r>
              <a:rPr lang="zh-CN" altLang="en-US" dirty="0">
                <a:latin typeface="宋体" panose="02010600030101010101" pitchFamily="2" charset="-122"/>
              </a:rPr>
              <a:t>．</a:t>
            </a:r>
            <a:r>
              <a:rPr lang="en-US" altLang="zh-CN" dirty="0"/>
              <a:t>00</a:t>
            </a:r>
            <a:r>
              <a:rPr lang="zh-CN" altLang="en-US" dirty="0">
                <a:latin typeface="宋体" panose="02010600030101010101" pitchFamily="2" charset="-122"/>
              </a:rPr>
              <a:t>．</a:t>
            </a:r>
            <a:r>
              <a:rPr lang="en-US" altLang="zh-CN" dirty="0"/>
              <a:t>00</a:t>
            </a:r>
            <a:r>
              <a:rPr lang="en-US" altLang="zh-CN" baseline="-30000" dirty="0"/>
              <a:t>16</a:t>
            </a:r>
            <a:r>
              <a:rPr lang="zh-CN" altLang="en-US" dirty="0">
                <a:latin typeface="宋体" panose="02010600030101010101" pitchFamily="2" charset="-122"/>
              </a:rPr>
              <a:t>的低位</a:t>
            </a:r>
            <a:r>
              <a:rPr lang="en-US" altLang="zh-CN" dirty="0">
                <a:solidFill>
                  <a:srgbClr val="FF0000"/>
                </a:solidFill>
              </a:rPr>
              <a:t>23</a:t>
            </a:r>
            <a:r>
              <a:rPr lang="zh-CN" altLang="en-US" dirty="0">
                <a:latin typeface="宋体" panose="02010600030101010101" pitchFamily="2" charset="-122"/>
              </a:rPr>
              <a:t>比特上。例如，</a:t>
            </a:r>
            <a:r>
              <a:rPr lang="en-US" altLang="zh-CN" dirty="0"/>
              <a:t>IP</a:t>
            </a:r>
            <a:r>
              <a:rPr lang="zh-CN" altLang="en-US" dirty="0">
                <a:latin typeface="宋体" panose="02010600030101010101" pitchFamily="2" charset="-122"/>
              </a:rPr>
              <a:t>组播地址</a:t>
            </a:r>
            <a:r>
              <a:rPr lang="en-US" altLang="zh-CN" dirty="0"/>
              <a:t>224</a:t>
            </a:r>
            <a:r>
              <a:rPr lang="zh-CN" altLang="en-US" dirty="0">
                <a:latin typeface="宋体" panose="02010600030101010101" pitchFamily="2" charset="-122"/>
              </a:rPr>
              <a:t>．</a:t>
            </a:r>
            <a:r>
              <a:rPr lang="en-US" altLang="zh-CN" dirty="0"/>
              <a:t>0</a:t>
            </a:r>
            <a:r>
              <a:rPr lang="zh-CN" altLang="en-US" dirty="0">
                <a:latin typeface="宋体" panose="02010600030101010101" pitchFamily="2" charset="-122"/>
              </a:rPr>
              <a:t>．</a:t>
            </a:r>
            <a:r>
              <a:rPr lang="en-US" altLang="zh-CN" dirty="0"/>
              <a:t>0</a:t>
            </a:r>
            <a:r>
              <a:rPr lang="zh-CN" altLang="en-US" dirty="0">
                <a:latin typeface="宋体" panose="02010600030101010101" pitchFamily="2" charset="-122"/>
              </a:rPr>
              <a:t>．</a:t>
            </a:r>
            <a:r>
              <a:rPr lang="en-US" altLang="zh-CN" dirty="0"/>
              <a:t>1</a:t>
            </a:r>
            <a:r>
              <a:rPr lang="zh-CN" altLang="en-US" dirty="0">
                <a:latin typeface="宋体" panose="02010600030101010101" pitchFamily="2" charset="-122"/>
              </a:rPr>
              <a:t>就被映射为相应的以太网组播地址</a:t>
            </a:r>
            <a:r>
              <a:rPr lang="en-US" altLang="zh-CN" dirty="0"/>
              <a:t>01</a:t>
            </a:r>
            <a:r>
              <a:rPr lang="zh-CN" altLang="en-US" dirty="0">
                <a:latin typeface="宋体" panose="02010600030101010101" pitchFamily="2" charset="-122"/>
              </a:rPr>
              <a:t>．</a:t>
            </a:r>
            <a:r>
              <a:rPr lang="en-US" altLang="zh-CN" dirty="0"/>
              <a:t>00</a:t>
            </a:r>
            <a:r>
              <a:rPr lang="zh-CN" altLang="en-US" dirty="0">
                <a:latin typeface="宋体" panose="02010600030101010101" pitchFamily="2" charset="-122"/>
              </a:rPr>
              <a:t>．</a:t>
            </a:r>
            <a:r>
              <a:rPr lang="en-US" altLang="zh-CN" dirty="0"/>
              <a:t>5E</a:t>
            </a:r>
            <a:r>
              <a:rPr lang="zh-CN" altLang="en-US" dirty="0">
                <a:latin typeface="宋体" panose="02010600030101010101" pitchFamily="2" charset="-122"/>
              </a:rPr>
              <a:t>．</a:t>
            </a:r>
            <a:r>
              <a:rPr lang="en-US" altLang="zh-CN" dirty="0"/>
              <a:t>00</a:t>
            </a:r>
            <a:r>
              <a:rPr lang="zh-CN" altLang="en-US" dirty="0">
                <a:latin typeface="宋体" panose="02010600030101010101" pitchFamily="2" charset="-122"/>
              </a:rPr>
              <a:t>．</a:t>
            </a:r>
            <a:r>
              <a:rPr lang="en-US" altLang="zh-CN" dirty="0"/>
              <a:t>00</a:t>
            </a:r>
            <a:r>
              <a:rPr lang="zh-CN" altLang="en-US" dirty="0">
                <a:latin typeface="宋体" panose="02010600030101010101" pitchFamily="2" charset="-122"/>
              </a:rPr>
              <a:t>，</a:t>
            </a:r>
            <a:r>
              <a:rPr lang="en-US" altLang="zh-CN" dirty="0"/>
              <a:t>01</a:t>
            </a:r>
            <a:r>
              <a:rPr lang="en-US" altLang="zh-CN" baseline="-30000" dirty="0"/>
              <a:t>16</a:t>
            </a:r>
            <a:r>
              <a:rPr lang="en-US" altLang="zh-CN" dirty="0"/>
              <a:t> </a:t>
            </a:r>
            <a:endParaRPr lang="en-US" altLang="zh-CN"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9634" name="Rectangle 2"/>
          <p:cNvSpPr>
            <a:spLocks noTextEdit="1"/>
          </p:cNvSpPr>
          <p:nvPr>
            <p:ph type="sldImg"/>
          </p:nvPr>
        </p:nvSpPr>
        <p:spPr>
          <a:ln/>
        </p:spPr>
      </p:sp>
      <p:sp>
        <p:nvSpPr>
          <p:cNvPr id="69635" name="Rectangle 3"/>
          <p:cNvSpPr>
            <a:spLocks noGrp="1"/>
          </p:cNvSpPr>
          <p:nvPr>
            <p:ph type="body" idx="1"/>
          </p:nvPr>
        </p:nvSpPr>
        <p:spPr>
          <a:ln/>
        </p:spPr>
        <p:txBody>
          <a:bodyPr wrap="square" lIns="91440" tIns="45720" rIns="91440" bIns="45720" anchor="t"/>
          <a:p>
            <a:pPr lvl="0" eaLnBrk="1" hangingPunct="1"/>
            <a:r>
              <a:rPr lang="zh-CN" altLang="en-US" sz="900" dirty="0"/>
              <a:t>三种含方式对网络的流量和主机的负荷有不同的影响</a:t>
            </a:r>
            <a:endParaRPr lang="zh-CN" altLang="en-US" sz="900" dirty="0"/>
          </a:p>
          <a:p>
            <a:pPr lvl="0" eaLnBrk="1" hangingPunct="1"/>
            <a:r>
              <a:rPr lang="zh-CN" altLang="en-US" sz="900" dirty="0"/>
              <a:t>广播：</a:t>
            </a:r>
            <a:r>
              <a:rPr lang="en-US" altLang="zh-CN" sz="900" dirty="0"/>
              <a:t>LAN</a:t>
            </a:r>
            <a:r>
              <a:rPr lang="zh-CN" altLang="en-US" sz="900" dirty="0"/>
              <a:t>内的所有主机都会接收</a:t>
            </a:r>
            <a:endParaRPr lang="zh-CN" altLang="en-US" sz="900" dirty="0"/>
          </a:p>
          <a:p>
            <a:pPr lvl="0" eaLnBrk="1" hangingPunct="1"/>
            <a:r>
              <a:rPr lang="zh-CN" altLang="en-US" sz="900" dirty="0"/>
              <a:t>单播：</a:t>
            </a:r>
            <a:r>
              <a:rPr lang="en-US" altLang="zh-CN" sz="900" dirty="0"/>
              <a:t>LAN</a:t>
            </a:r>
            <a:r>
              <a:rPr lang="zh-CN" altLang="en-US" sz="900" dirty="0"/>
              <a:t>内</a:t>
            </a:r>
            <a:r>
              <a:rPr lang="en-US" altLang="zh-CN" sz="900" dirty="0"/>
              <a:t>mac</a:t>
            </a:r>
            <a:r>
              <a:rPr lang="zh-CN" altLang="en-US" sz="900" dirty="0"/>
              <a:t>符合的主机才会接收</a:t>
            </a:r>
            <a:endParaRPr lang="zh-CN" altLang="en-US" sz="900" dirty="0"/>
          </a:p>
          <a:p>
            <a:pPr lvl="0" eaLnBrk="1" hangingPunct="1"/>
            <a:r>
              <a:rPr lang="zh-CN" altLang="en-US" sz="900" dirty="0"/>
              <a:t>组播：</a:t>
            </a:r>
            <a:r>
              <a:rPr lang="en-US" altLang="zh-CN" sz="900" dirty="0"/>
              <a:t>LAN</a:t>
            </a:r>
            <a:r>
              <a:rPr lang="zh-CN" altLang="en-US" sz="900" dirty="0"/>
              <a:t>感兴趣的主机才会接收，可以减少对具体应用不感兴趣的主机的处理负荷，同时减少同一份数据在网络中的重复传送</a:t>
            </a:r>
            <a:endParaRPr lang="zh-CN" altLang="en-US" sz="900"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8"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70659"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algn="just" eaLnBrk="1" hangingPunct="1"/>
            <a:r>
              <a:rPr lang="zh-CN" altLang="en-US" dirty="0"/>
              <a:t>其中类型：</a:t>
            </a:r>
            <a:endParaRPr lang="zh-CN" altLang="en-US" dirty="0"/>
          </a:p>
          <a:p>
            <a:pPr lvl="0" algn="just" eaLnBrk="1" hangingPunct="1"/>
            <a:r>
              <a:rPr lang="en-US" altLang="zh-CN" dirty="0"/>
              <a:t>0x11=</a:t>
            </a:r>
            <a:r>
              <a:rPr lang="zh-CN" altLang="en-US" dirty="0"/>
              <a:t>成员资格</a:t>
            </a:r>
            <a:r>
              <a:rPr lang="zh-CN" altLang="en-US" b="1" dirty="0"/>
              <a:t>查询</a:t>
            </a:r>
            <a:r>
              <a:rPr lang="zh-CN" altLang="en-US" dirty="0"/>
              <a:t>（</a:t>
            </a:r>
            <a:r>
              <a:rPr lang="en-US" altLang="zh-CN" dirty="0"/>
              <a:t>Memebership Query</a:t>
            </a:r>
            <a:r>
              <a:rPr lang="zh-CN" altLang="en-US" dirty="0"/>
              <a:t>）</a:t>
            </a:r>
            <a:endParaRPr lang="zh-CN" altLang="en-US" dirty="0"/>
          </a:p>
          <a:p>
            <a:pPr lvl="0" algn="just" eaLnBrk="1" hangingPunct="1"/>
            <a:r>
              <a:rPr lang="zh-CN" altLang="en-US" dirty="0">
                <a:latin typeface="宋体" panose="02010600030101010101" pitchFamily="2" charset="-122"/>
              </a:rPr>
              <a:t>有两个成员关系查询的子类型：</a:t>
            </a:r>
            <a:endParaRPr lang="zh-CN" altLang="en-US" dirty="0">
              <a:latin typeface="宋体" panose="02010600030101010101" pitchFamily="2" charset="-122"/>
            </a:endParaRPr>
          </a:p>
          <a:p>
            <a:pPr lvl="0" algn="just" eaLnBrk="1" hangingPunct="1"/>
            <a:r>
              <a:rPr lang="en-US" altLang="zh-CN" dirty="0">
                <a:latin typeface="宋体" panose="02010600030101010101" pitchFamily="2" charset="-122"/>
              </a:rPr>
              <a:t>1.</a:t>
            </a:r>
            <a:r>
              <a:rPr lang="en-US" altLang="zh-CN" dirty="0">
                <a:latin typeface="Courier New" panose="02070309020205020404" pitchFamily="49" charset="0"/>
                <a:ea typeface="Times New Roman" panose="02020603050405020304" pitchFamily="18" charset="0"/>
              </a:rPr>
              <a:t>      </a:t>
            </a:r>
            <a:r>
              <a:rPr lang="en-US" altLang="zh-CN" dirty="0">
                <a:ea typeface="Times New Roman" panose="02020603050405020304" pitchFamily="18" charset="0"/>
              </a:rPr>
              <a:t> </a:t>
            </a:r>
            <a:r>
              <a:rPr lang="zh-CN" altLang="en-US" dirty="0">
                <a:latin typeface="宋体" panose="02010600030101010101" pitchFamily="2" charset="-122"/>
              </a:rPr>
              <a:t>一般查询，用于了解一个组中是否有成员在相邻的网络中。</a:t>
            </a:r>
            <a:r>
              <a:rPr lang="en-US" altLang="zh-CN" dirty="0">
                <a:ea typeface="Times New Roman" panose="02020603050405020304" pitchFamily="18" charset="0"/>
              </a:rPr>
              <a:t>224.0.0.1</a:t>
            </a:r>
            <a:r>
              <a:rPr lang="en-US" altLang="zh-CN" dirty="0">
                <a:latin typeface="宋体" panose="02010600030101010101" pitchFamily="2" charset="-122"/>
              </a:rPr>
              <a:t> </a:t>
            </a:r>
            <a:endParaRPr lang="en-US" altLang="zh-CN" dirty="0">
              <a:latin typeface="宋体" panose="02010600030101010101" pitchFamily="2" charset="-122"/>
            </a:endParaRPr>
          </a:p>
          <a:p>
            <a:pPr lvl="0" algn="just" eaLnBrk="1" hangingPunct="1"/>
            <a:r>
              <a:rPr lang="en-US" altLang="zh-CN" dirty="0">
                <a:latin typeface="宋体" panose="02010600030101010101" pitchFamily="2" charset="-122"/>
              </a:rPr>
              <a:t>2.</a:t>
            </a:r>
            <a:r>
              <a:rPr lang="en-US" altLang="zh-CN" dirty="0">
                <a:latin typeface="Courier New" panose="02070309020205020404" pitchFamily="49" charset="0"/>
                <a:ea typeface="Times New Roman" panose="02020603050405020304" pitchFamily="18" charset="0"/>
              </a:rPr>
              <a:t>      </a:t>
            </a:r>
            <a:r>
              <a:rPr lang="en-US" altLang="zh-CN" dirty="0">
                <a:ea typeface="Times New Roman" panose="02020603050405020304" pitchFamily="18" charset="0"/>
              </a:rPr>
              <a:t> </a:t>
            </a:r>
            <a:r>
              <a:rPr lang="zh-CN" altLang="en-US" dirty="0">
                <a:latin typeface="宋体" panose="02010600030101010101" pitchFamily="2" charset="-122"/>
              </a:rPr>
              <a:t>特定组查询，用于了解在相邻的网络中特定的组是否有成员。</a:t>
            </a:r>
            <a:endParaRPr lang="zh-CN" altLang="en-US" dirty="0">
              <a:latin typeface="宋体" panose="02010600030101010101" pitchFamily="2" charset="-122"/>
            </a:endParaRPr>
          </a:p>
          <a:p>
            <a:pPr lvl="0" algn="just" eaLnBrk="1" hangingPunct="1"/>
            <a:r>
              <a:rPr lang="zh-CN" altLang="en-US" dirty="0"/>
              <a:t>这两个消息由组地址进行区分。</a:t>
            </a:r>
            <a:endParaRPr lang="zh-CN" altLang="en-US" dirty="0"/>
          </a:p>
          <a:p>
            <a:pPr lvl="0" algn="just" eaLnBrk="1" hangingPunct="1"/>
            <a:r>
              <a:rPr lang="zh-CN" altLang="en-US" dirty="0"/>
              <a:t> </a:t>
            </a:r>
            <a:endParaRPr lang="zh-CN" altLang="en-US" dirty="0"/>
          </a:p>
          <a:p>
            <a:pPr lvl="0" algn="just" eaLnBrk="1" hangingPunct="1"/>
            <a:r>
              <a:rPr lang="en-US" altLang="zh-CN" dirty="0"/>
              <a:t>0x16=</a:t>
            </a:r>
            <a:r>
              <a:rPr lang="zh-CN" altLang="en-US" dirty="0"/>
              <a:t>版本</a:t>
            </a:r>
            <a:r>
              <a:rPr lang="en-US" altLang="zh-CN" dirty="0"/>
              <a:t>2</a:t>
            </a:r>
            <a:r>
              <a:rPr lang="zh-CN" altLang="en-US" dirty="0"/>
              <a:t>成员资格</a:t>
            </a:r>
            <a:r>
              <a:rPr lang="zh-CN" altLang="en-US" b="1" dirty="0"/>
              <a:t>报告</a:t>
            </a:r>
            <a:r>
              <a:rPr lang="zh-CN" altLang="en-US" dirty="0"/>
              <a:t>（</a:t>
            </a:r>
            <a:r>
              <a:rPr lang="en-US" altLang="zh-CN" dirty="0"/>
              <a:t>Version 2 Membership Report</a:t>
            </a:r>
            <a:r>
              <a:rPr lang="zh-CN" altLang="en-US" dirty="0"/>
              <a:t>）</a:t>
            </a:r>
            <a:endParaRPr lang="zh-CN" altLang="en-US" dirty="0"/>
          </a:p>
          <a:p>
            <a:pPr lvl="0" algn="just" eaLnBrk="1" hangingPunct="1"/>
            <a:r>
              <a:rPr lang="zh-CN" altLang="en-US" dirty="0"/>
              <a:t> </a:t>
            </a:r>
            <a:endParaRPr lang="zh-CN" altLang="en-US" dirty="0"/>
          </a:p>
          <a:p>
            <a:pPr lvl="0" algn="just" eaLnBrk="1" hangingPunct="1"/>
            <a:r>
              <a:rPr lang="en-US" altLang="zh-CN" dirty="0"/>
              <a:t>0x17=</a:t>
            </a:r>
            <a:r>
              <a:rPr lang="zh-CN" altLang="en-US" b="1" dirty="0"/>
              <a:t>离开</a:t>
            </a:r>
            <a:r>
              <a:rPr lang="zh-CN" altLang="en-US" dirty="0"/>
              <a:t>组（</a:t>
            </a:r>
            <a:r>
              <a:rPr lang="en-US" altLang="zh-CN" dirty="0"/>
              <a:t>Leave Group</a:t>
            </a:r>
            <a:r>
              <a:rPr lang="zh-CN" altLang="en-US" dirty="0"/>
              <a:t>）</a:t>
            </a:r>
            <a:endParaRPr lang="zh-CN" altLang="en-US" dirty="0"/>
          </a:p>
          <a:p>
            <a:pPr lvl="0" algn="just" eaLnBrk="1" hangingPunct="1"/>
            <a:r>
              <a:rPr lang="zh-CN" altLang="en-US" dirty="0"/>
              <a:t> </a:t>
            </a:r>
            <a:endParaRPr lang="zh-CN" altLang="en-US" dirty="0"/>
          </a:p>
          <a:p>
            <a:pPr lvl="0" eaLnBrk="1" hangingPunct="1"/>
            <a:r>
              <a:rPr lang="en-US" altLang="zh-CN" dirty="0"/>
              <a:t>0x12=</a:t>
            </a:r>
            <a:r>
              <a:rPr lang="zh-CN" altLang="en-US" dirty="0">
                <a:latin typeface="宋体" panose="02010600030101010101" pitchFamily="2" charset="-122"/>
              </a:rPr>
              <a:t>版本</a:t>
            </a:r>
            <a:r>
              <a:rPr lang="en-US" altLang="zh-CN" dirty="0"/>
              <a:t>1</a:t>
            </a:r>
            <a:r>
              <a:rPr lang="zh-CN" altLang="en-US" dirty="0">
                <a:latin typeface="宋体" panose="02010600030101010101" pitchFamily="2" charset="-122"/>
              </a:rPr>
              <a:t>成员资格</a:t>
            </a:r>
            <a:r>
              <a:rPr lang="zh-CN" altLang="en-US" b="1" dirty="0">
                <a:latin typeface="宋体" panose="02010600030101010101" pitchFamily="2" charset="-122"/>
              </a:rPr>
              <a:t>报告</a:t>
            </a:r>
            <a:r>
              <a:rPr lang="zh-CN" altLang="en-US" dirty="0">
                <a:latin typeface="宋体" panose="02010600030101010101" pitchFamily="2" charset="-122"/>
              </a:rPr>
              <a:t>，用于保持同</a:t>
            </a:r>
            <a:r>
              <a:rPr lang="en-US" altLang="zh-CN" dirty="0"/>
              <a:t>IGMP</a:t>
            </a:r>
            <a:r>
              <a:rPr lang="zh-CN" altLang="en-US" dirty="0">
                <a:latin typeface="宋体" panose="02010600030101010101" pitchFamily="2" charset="-122"/>
              </a:rPr>
              <a:t>版本</a:t>
            </a:r>
            <a:r>
              <a:rPr lang="en-US" altLang="zh-CN" dirty="0"/>
              <a:t>1</a:t>
            </a:r>
            <a:r>
              <a:rPr lang="zh-CN" altLang="en-US" dirty="0">
                <a:latin typeface="宋体" panose="02010600030101010101" pitchFamily="2" charset="-122"/>
              </a:rPr>
              <a:t>的向后兼容。</a:t>
            </a:r>
            <a:r>
              <a:rPr lang="zh-CN" altLang="en-US" dirty="0"/>
              <a:t> </a:t>
            </a:r>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47107"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eaLnBrk="1" hangingPunct="1"/>
            <a:r>
              <a:rPr lang="en-US" altLang="zh-CN" dirty="0"/>
              <a:t>1973</a:t>
            </a:r>
            <a:r>
              <a:rPr lang="zh-CN" altLang="en-US" dirty="0"/>
              <a:t>年，施乐公司</a:t>
            </a:r>
            <a:r>
              <a:rPr lang="en-US" altLang="zh-CN" dirty="0"/>
              <a:t>Palo Alto</a:t>
            </a:r>
            <a:r>
              <a:rPr lang="zh-CN" altLang="en-US" dirty="0"/>
              <a:t>研究中心（</a:t>
            </a:r>
            <a:r>
              <a:rPr lang="en-US" altLang="zh-CN" dirty="0"/>
              <a:t>PARC</a:t>
            </a:r>
            <a:r>
              <a:rPr lang="zh-CN" altLang="en-US" dirty="0"/>
              <a:t>）的两位研究人员，</a:t>
            </a:r>
            <a:r>
              <a:rPr lang="en-US" altLang="zh-CN" dirty="0"/>
              <a:t>Robert Metcalfe </a:t>
            </a:r>
            <a:r>
              <a:rPr lang="zh-CN" altLang="en-US" dirty="0"/>
              <a:t>和</a:t>
            </a:r>
            <a:r>
              <a:rPr lang="en-US" altLang="zh-CN" dirty="0"/>
              <a:t>David Boggs</a:t>
            </a:r>
            <a:r>
              <a:rPr lang="zh-CN" altLang="en-US" dirty="0"/>
              <a:t>，为了连接实验室的多个</a:t>
            </a:r>
            <a:r>
              <a:rPr lang="en-US" altLang="zh-CN" dirty="0"/>
              <a:t>Xerox Alto</a:t>
            </a:r>
            <a:r>
              <a:rPr lang="zh-CN" altLang="en-US" dirty="0"/>
              <a:t>设备，开发出了以太网技术。以太网的时钟取自于</a:t>
            </a:r>
            <a:r>
              <a:rPr lang="en-US" altLang="zh-CN" dirty="0"/>
              <a:t>Alto</a:t>
            </a:r>
            <a:r>
              <a:rPr lang="zh-CN" altLang="en-US" dirty="0"/>
              <a:t>的系统时钟，最初的数据传输速率为</a:t>
            </a:r>
            <a:r>
              <a:rPr lang="en-US" altLang="zh-CN" dirty="0"/>
              <a:t>2.94Mbps</a:t>
            </a:r>
            <a:r>
              <a:rPr lang="zh-CN" altLang="en-US" dirty="0"/>
              <a:t>。</a:t>
            </a:r>
            <a:r>
              <a:rPr lang="en-US" altLang="zh-CN" dirty="0"/>
              <a:t>Meltacafe</a:t>
            </a:r>
            <a:r>
              <a:rPr lang="zh-CN" altLang="en-US" dirty="0"/>
              <a:t>将这项技术命名为“以太网”。下图就是当年由</a:t>
            </a:r>
            <a:r>
              <a:rPr lang="en-US" altLang="zh-CN" dirty="0"/>
              <a:t>Metcalf</a:t>
            </a:r>
            <a:r>
              <a:rPr lang="zh-CN" altLang="en-US" dirty="0"/>
              <a:t>画的一幅以太网草图。我们可以从这幅图中发现，当时</a:t>
            </a:r>
            <a:r>
              <a:rPr lang="en-US" altLang="zh-CN" dirty="0"/>
              <a:t>PARC</a:t>
            </a:r>
            <a:r>
              <a:rPr lang="zh-CN" altLang="en-US" dirty="0"/>
              <a:t>研究人员所设计的以太网是多么的简洁。 </a:t>
            </a:r>
            <a:endParaRPr lang="zh-CN" altLang="en-US" dirty="0"/>
          </a:p>
          <a:p>
            <a:pPr lvl="0" eaLnBrk="1" hangingPunct="1"/>
            <a:r>
              <a:rPr lang="en-US" altLang="zh-CN" dirty="0"/>
              <a:t>Metcalfe</a:t>
            </a:r>
            <a:r>
              <a:rPr lang="zh-CN" altLang="en-US" dirty="0"/>
              <a:t>预言，网络将越来越重要，网络的价值将随着用户数的增多而同比增长。这就是现在人们常说的 “</a:t>
            </a:r>
            <a:r>
              <a:rPr lang="en-US" altLang="zh-CN" dirty="0"/>
              <a:t>Metacalfe </a:t>
            </a:r>
            <a:r>
              <a:rPr lang="zh-CN" altLang="en-US" dirty="0"/>
              <a:t>定律”。 </a:t>
            </a:r>
            <a:r>
              <a:rPr lang="en-US" altLang="zh-CN" dirty="0"/>
              <a:t>Metacalfe </a:t>
            </a:r>
            <a:r>
              <a:rPr lang="zh-CN" altLang="en-US" dirty="0"/>
              <a:t>定律在某些方面同摩尔定律相似。摩尔定律是英特尔的合作创始人</a:t>
            </a:r>
            <a:r>
              <a:rPr lang="en-US" altLang="zh-CN" dirty="0"/>
              <a:t>Gordon Moore</a:t>
            </a:r>
            <a:r>
              <a:rPr lang="zh-CN" altLang="en-US" dirty="0"/>
              <a:t>提出的，他预言微处理器的速率每</a:t>
            </a:r>
            <a:r>
              <a:rPr lang="en-US" altLang="zh-CN" dirty="0"/>
              <a:t>18</a:t>
            </a:r>
            <a:r>
              <a:rPr lang="zh-CN" altLang="en-US" dirty="0"/>
              <a:t>个月会提高一倍，而价格将减半。 </a:t>
            </a:r>
            <a:endParaRPr lang="zh-CN" altLang="en-US" dirty="0"/>
          </a:p>
          <a:p>
            <a:pPr lvl="0" eaLnBrk="1" hangingPunct="1"/>
            <a:r>
              <a:rPr lang="zh-CN" altLang="en-US" dirty="0"/>
              <a:t>随着以太网的出现和发展，这两个定律都得到证明。以太网的传输速度从最初的</a:t>
            </a:r>
            <a:r>
              <a:rPr lang="en-US" altLang="zh-CN" dirty="0"/>
              <a:t>10Mbps</a:t>
            </a:r>
            <a:r>
              <a:rPr lang="zh-CN" altLang="en-US" dirty="0"/>
              <a:t>逐步扩展到</a:t>
            </a:r>
            <a:r>
              <a:rPr lang="en-US" altLang="zh-CN" dirty="0"/>
              <a:t>100Mbps</a:t>
            </a:r>
            <a:r>
              <a:rPr lang="zh-CN" altLang="en-US" dirty="0"/>
              <a:t>、</a:t>
            </a:r>
            <a:r>
              <a:rPr lang="en-US" altLang="zh-CN" dirty="0"/>
              <a:t>1000Mbps</a:t>
            </a:r>
            <a:r>
              <a:rPr lang="zh-CN" altLang="en-US" dirty="0"/>
              <a:t>、</a:t>
            </a:r>
            <a:r>
              <a:rPr lang="en-US" altLang="zh-CN" dirty="0"/>
              <a:t>10Gbps</a:t>
            </a:r>
            <a:r>
              <a:rPr lang="zh-CN" altLang="en-US" dirty="0"/>
              <a:t>，以太网的价格也跟随摩尔定律以及规模经济而迅速下降。同时，随着用户数量迅速膨胀到数以亿计，网络的价值越发无可估量，这又与</a:t>
            </a:r>
            <a:r>
              <a:rPr lang="en-US" altLang="zh-CN" dirty="0"/>
              <a:t>Metcalfe</a:t>
            </a:r>
            <a:r>
              <a:rPr lang="zh-CN" altLang="en-US" dirty="0"/>
              <a:t>定律不谋而合。如今，以太网已经成为局域网（</a:t>
            </a:r>
            <a:r>
              <a:rPr lang="en-US" altLang="zh-CN" dirty="0"/>
              <a:t>LAN</a:t>
            </a:r>
            <a:r>
              <a:rPr lang="zh-CN" altLang="en-US" dirty="0"/>
              <a:t>）中的主导网络技术，而且随着千兆以太网的出现，以太网已经开始向城域网（</a:t>
            </a:r>
            <a:r>
              <a:rPr lang="en-US" altLang="zh-CN" dirty="0"/>
              <a:t>MAN</a:t>
            </a:r>
            <a:r>
              <a:rPr lang="zh-CN" altLang="en-US" dirty="0"/>
              <a:t>）大步迈进。 </a:t>
            </a:r>
            <a:endParaRPr lang="zh-CN" altLang="en-US" dirty="0"/>
          </a:p>
          <a:p>
            <a:pPr lvl="0" eaLnBrk="1" hangingPunct="1"/>
            <a:r>
              <a:rPr lang="zh-CN" altLang="en-US" dirty="0"/>
              <a:t>在应用方面，现在网上数据的传输量已经达到电路交换语音传输量的</a:t>
            </a:r>
            <a:r>
              <a:rPr lang="en-US" altLang="zh-CN" dirty="0"/>
              <a:t>4</a:t>
            </a:r>
            <a:r>
              <a:rPr lang="zh-CN" altLang="en-US" dirty="0"/>
              <a:t>倍，也就是说，在目前网络上传输的通信量中，有</a:t>
            </a:r>
            <a:r>
              <a:rPr lang="en-US" altLang="zh-CN" dirty="0"/>
              <a:t>80%</a:t>
            </a:r>
            <a:r>
              <a:rPr lang="zh-CN" altLang="en-US" dirty="0"/>
              <a:t>是数据而不是语音。 </a:t>
            </a:r>
            <a:endParaRPr lang="zh-CN" altLang="en-US" dirty="0"/>
          </a:p>
          <a:p>
            <a:pPr lvl="0" eaLnBrk="1" hangingPunct="1"/>
            <a:r>
              <a:rPr lang="zh-CN" altLang="en-US" dirty="0"/>
              <a:t>技术的发展促使以太网应该有下一个标准，现在的关键是确立一个标准，该标准可以将万兆以太网引入城域网（</a:t>
            </a:r>
            <a:r>
              <a:rPr lang="en-US" altLang="zh-CN" dirty="0"/>
              <a:t>MAN</a:t>
            </a:r>
            <a:r>
              <a:rPr lang="zh-CN" altLang="en-US" dirty="0"/>
              <a:t>），并最终推广到广域网（</a:t>
            </a:r>
            <a:r>
              <a:rPr lang="en-US" altLang="zh-CN" dirty="0"/>
              <a:t>WAN</a:t>
            </a:r>
            <a:r>
              <a:rPr lang="zh-CN" altLang="en-US" dirty="0"/>
              <a:t>）。我们相信，语音网和数据网最终将实现统一，融合的网络同时应该兼容目前的以太网技术，以便能够最大程度地保护客户以及服务提供商们已经在以太网上投入的基础设施投资。</a:t>
            </a:r>
            <a:endParaRPr lang="zh-CN" altLang="en-US" dirty="0"/>
          </a:p>
          <a:p>
            <a:pPr lvl="0" eaLnBrk="1" hangingPunct="1"/>
            <a:endParaRPr lang="zh-CN" altLang="en-US" dirty="0"/>
          </a:p>
          <a:p>
            <a:pPr lvl="0" eaLnBrk="1" hangingPunct="1"/>
            <a:r>
              <a:rPr lang="zh-CN" altLang="en-US" dirty="0">
                <a:solidFill>
                  <a:srgbClr val="000000"/>
                </a:solidFill>
                <a:ea typeface="_x000B__x000C_"/>
              </a:rPr>
              <a:t>以太网技术本身的发展经历了四个阶段，即以太网阶段、快速以太网阶段、千兆以太网阶段和</a:t>
            </a:r>
            <a:r>
              <a:rPr lang="en-US" altLang="zh-CN" dirty="0">
                <a:solidFill>
                  <a:srgbClr val="000000"/>
                </a:solidFill>
                <a:ea typeface="_x000B__x000C_"/>
              </a:rPr>
              <a:t>10G</a:t>
            </a:r>
            <a:r>
              <a:rPr lang="zh-CN" altLang="en-US" dirty="0">
                <a:solidFill>
                  <a:srgbClr val="000000"/>
                </a:solidFill>
                <a:ea typeface="_x000B__x000C_"/>
              </a:rPr>
              <a:t>以太网阶段。</a:t>
            </a:r>
            <a:r>
              <a:rPr lang="en-US" altLang="zh-CN" dirty="0">
                <a:solidFill>
                  <a:srgbClr val="000000"/>
                </a:solidFill>
                <a:ea typeface="_x000B__x000C_"/>
              </a:rPr>
              <a:t>10M</a:t>
            </a:r>
            <a:r>
              <a:rPr lang="zh-CN" altLang="en-US" dirty="0">
                <a:solidFill>
                  <a:srgbClr val="000000"/>
                </a:solidFill>
                <a:ea typeface="_x000B__x000C_"/>
              </a:rPr>
              <a:t>以太网和快速以太网已经垄断了</a:t>
            </a:r>
            <a:r>
              <a:rPr lang="en-US" altLang="zh-CN" dirty="0">
                <a:solidFill>
                  <a:srgbClr val="000000"/>
                </a:solidFill>
                <a:ea typeface="_x000B__x000C_"/>
              </a:rPr>
              <a:t>LAN</a:t>
            </a:r>
            <a:r>
              <a:rPr lang="zh-CN" altLang="en-US" dirty="0">
                <a:solidFill>
                  <a:srgbClr val="000000"/>
                </a:solidFill>
                <a:ea typeface="_x000B__x000C_"/>
              </a:rPr>
              <a:t>领域，有超过</a:t>
            </a:r>
            <a:r>
              <a:rPr lang="en-US" altLang="zh-CN" dirty="0">
                <a:solidFill>
                  <a:srgbClr val="000000"/>
                </a:solidFill>
                <a:ea typeface="_x000B__x000C_"/>
              </a:rPr>
              <a:t>95%</a:t>
            </a:r>
            <a:r>
              <a:rPr lang="zh-CN" altLang="en-US" dirty="0">
                <a:solidFill>
                  <a:srgbClr val="000000"/>
                </a:solidFill>
                <a:ea typeface="_x000B__x000C_"/>
              </a:rPr>
              <a:t>的用户使用以太网连接其内部网络。千兆以太网发展起来后，由于它具有简单、灵活、成本低廉、可扩展性强、与</a:t>
            </a:r>
            <a:r>
              <a:rPr lang="en-US" altLang="zh-CN" dirty="0">
                <a:solidFill>
                  <a:srgbClr val="000000"/>
                </a:solidFill>
                <a:ea typeface="_x000B__x000C_"/>
              </a:rPr>
              <a:t>IP</a:t>
            </a:r>
            <a:r>
              <a:rPr lang="zh-CN" altLang="en-US" dirty="0">
                <a:solidFill>
                  <a:srgbClr val="000000"/>
                </a:solidFill>
                <a:ea typeface="_x000B__x000C_"/>
              </a:rPr>
              <a:t>技术有天然的适应性等特点，它已经广泛应用于城域网领域。随着</a:t>
            </a:r>
            <a:r>
              <a:rPr lang="en-US" altLang="zh-CN" dirty="0">
                <a:solidFill>
                  <a:srgbClr val="000000"/>
                </a:solidFill>
                <a:ea typeface="_x000B__x000C_"/>
              </a:rPr>
              <a:t>10G</a:t>
            </a:r>
            <a:r>
              <a:rPr lang="zh-CN" altLang="en-US" dirty="0">
                <a:solidFill>
                  <a:srgbClr val="000000"/>
                </a:solidFill>
                <a:ea typeface="_x000B__x000C_"/>
              </a:rPr>
              <a:t>以太网技术的日趋成熟，以太网正在向广域网迈进。</a:t>
            </a:r>
            <a:endParaRPr lang="zh-CN" altLang="en-US" dirty="0">
              <a:solidFill>
                <a:srgbClr val="000000"/>
              </a:solidFill>
              <a:ea typeface="_x000B__x000C_"/>
            </a:endParaRPr>
          </a:p>
          <a:p>
            <a:pPr lvl="0" eaLnBrk="1" hangingPunct="1"/>
            <a:endParaRPr lang="zh-CN" altLang="en-US" dirty="0">
              <a:solidFill>
                <a:srgbClr val="000000"/>
              </a:solidFill>
              <a:ea typeface="_x000B__x000C_"/>
            </a:endParaRPr>
          </a:p>
          <a:p>
            <a:pPr lvl="0" eaLnBrk="1" hangingPunct="1"/>
            <a:r>
              <a:rPr lang="zh-CN" altLang="en-US" dirty="0">
                <a:solidFill>
                  <a:srgbClr val="000000"/>
                </a:solidFill>
                <a:latin typeface="宋体" panose="02010600030101010101" pitchFamily="2" charset="-122"/>
                <a:hlinkClick r:id="rId3"/>
              </a:rPr>
              <a:t>以太网的起源</a:t>
            </a:r>
            <a:r>
              <a:rPr lang="en-US" altLang="zh-CN" dirty="0">
                <a:solidFill>
                  <a:srgbClr val="000000"/>
                </a:solidFill>
                <a:latin typeface="宋体" panose="02010600030101010101" pitchFamily="2" charset="-122"/>
                <a:hlinkClick r:id="rId3"/>
              </a:rPr>
              <a:t>:ALOHA</a:t>
            </a:r>
            <a:r>
              <a:rPr lang="zh-CN" altLang="en-US" dirty="0">
                <a:solidFill>
                  <a:srgbClr val="000000"/>
                </a:solidFill>
                <a:latin typeface="宋体" panose="02010600030101010101" pitchFamily="2" charset="-122"/>
                <a:hlinkClick r:id="rId3"/>
              </a:rPr>
              <a:t>系统</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1968-1972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4"/>
              </a:rPr>
              <a:t>Xerox PARC</a:t>
            </a:r>
            <a:r>
              <a:rPr lang="zh-CN" altLang="en-US" dirty="0">
                <a:solidFill>
                  <a:srgbClr val="000000"/>
                </a:solidFill>
                <a:latin typeface="宋体" panose="02010600030101010101" pitchFamily="2" charset="-122"/>
                <a:hlinkClick r:id="rId4"/>
              </a:rPr>
              <a:t>创建首台以太网</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1972-1977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5"/>
              </a:rPr>
              <a:t>DEC</a:t>
            </a:r>
            <a:r>
              <a:rPr lang="zh-CN" altLang="en-US" dirty="0">
                <a:solidFill>
                  <a:srgbClr val="000000"/>
                </a:solidFill>
                <a:latin typeface="宋体" panose="02010600030101010101" pitchFamily="2" charset="-122"/>
                <a:hlinkClick r:id="rId5"/>
              </a:rPr>
              <a:t>、</a:t>
            </a:r>
            <a:r>
              <a:rPr lang="en-US" altLang="zh-CN" dirty="0">
                <a:solidFill>
                  <a:srgbClr val="000000"/>
                </a:solidFill>
                <a:latin typeface="宋体" panose="02010600030101010101" pitchFamily="2" charset="-122"/>
                <a:hlinkClick r:id="rId5"/>
              </a:rPr>
              <a:t>Intel</a:t>
            </a:r>
            <a:r>
              <a:rPr lang="zh-CN" altLang="en-US" dirty="0">
                <a:solidFill>
                  <a:srgbClr val="000000"/>
                </a:solidFill>
                <a:latin typeface="宋体" panose="02010600030101010101" pitchFamily="2" charset="-122"/>
                <a:hlinkClick r:id="rId5"/>
              </a:rPr>
              <a:t>和</a:t>
            </a:r>
            <a:r>
              <a:rPr lang="en-US" altLang="zh-CN" dirty="0">
                <a:solidFill>
                  <a:srgbClr val="000000"/>
                </a:solidFill>
                <a:latin typeface="宋体" panose="02010600030101010101" pitchFamily="2" charset="-122"/>
                <a:hlinkClick r:id="rId5"/>
              </a:rPr>
              <a:t>Xerox</a:t>
            </a:r>
            <a:r>
              <a:rPr lang="zh-CN" altLang="en-US" dirty="0">
                <a:solidFill>
                  <a:srgbClr val="000000"/>
                </a:solidFill>
                <a:latin typeface="宋体" panose="02010600030101010101" pitchFamily="2" charset="-122"/>
                <a:hlinkClick r:id="rId5"/>
              </a:rPr>
              <a:t>将以太网标准化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1979-1983</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6"/>
              </a:rPr>
              <a:t>3Com</a:t>
            </a:r>
            <a:r>
              <a:rPr lang="zh-CN" altLang="en-US" dirty="0">
                <a:solidFill>
                  <a:srgbClr val="000000"/>
                </a:solidFill>
                <a:latin typeface="宋体" panose="02010600030101010101" pitchFamily="2" charset="-122"/>
                <a:hlinkClick r:id="rId6"/>
              </a:rPr>
              <a:t>将以太网产品化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1980-1982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7"/>
              </a:rPr>
              <a:t>StarLAN</a:t>
            </a:r>
            <a:r>
              <a:rPr lang="zh-CN" altLang="en-US" dirty="0">
                <a:solidFill>
                  <a:srgbClr val="000000"/>
                </a:solidFill>
                <a:latin typeface="宋体" panose="02010600030101010101" pitchFamily="2" charset="-122"/>
                <a:hlinkClick r:id="rId7"/>
              </a:rPr>
              <a:t>的兴衰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1984-1987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8"/>
              </a:rPr>
              <a:t>10BASE-T</a:t>
            </a:r>
            <a:r>
              <a:rPr lang="zh-CN" altLang="en-US" dirty="0">
                <a:solidFill>
                  <a:srgbClr val="000000"/>
                </a:solidFill>
                <a:latin typeface="宋体" panose="02010600030101010101" pitchFamily="2" charset="-122"/>
                <a:hlinkClick r:id="rId8"/>
              </a:rPr>
              <a:t>和结构化布线历史</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1986-1990</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9"/>
              </a:rPr>
              <a:t>交换式和全双工以太网的出现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1990-1994</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10"/>
              </a:rPr>
              <a:t>快速型以太网的出现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1992-1995</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rPr>
              <a:t>千兆以太网</a:t>
            </a:r>
            <a:r>
              <a:rPr lang="en-US" altLang="zh-CN" dirty="0">
                <a:solidFill>
                  <a:srgbClr val="000000"/>
                </a:solidFill>
                <a:latin typeface="宋体" panose="02010600030101010101" pitchFamily="2" charset="-122"/>
              </a:rPr>
              <a:t>(1995~)</a:t>
            </a:r>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ea typeface="_x000B__x000C_"/>
            </a:endParaRPr>
          </a:p>
          <a:p>
            <a:pPr lvl="0" eaLnBrk="1" hangingPunct="1"/>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48131"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eaLnBrk="1" hangingPunct="1"/>
            <a:r>
              <a:rPr lang="en-US" altLang="zh-CN" dirty="0"/>
              <a:t>1973</a:t>
            </a:r>
            <a:r>
              <a:rPr lang="zh-CN" altLang="en-US" dirty="0"/>
              <a:t>年，施乐公司</a:t>
            </a:r>
            <a:r>
              <a:rPr lang="en-US" altLang="zh-CN" dirty="0"/>
              <a:t>Palo Alto</a:t>
            </a:r>
            <a:r>
              <a:rPr lang="zh-CN" altLang="en-US" dirty="0"/>
              <a:t>研究中心（</a:t>
            </a:r>
            <a:r>
              <a:rPr lang="en-US" altLang="zh-CN" dirty="0"/>
              <a:t>PARC</a:t>
            </a:r>
            <a:r>
              <a:rPr lang="zh-CN" altLang="en-US" dirty="0"/>
              <a:t>）的两位研究人员，</a:t>
            </a:r>
            <a:r>
              <a:rPr lang="en-US" altLang="zh-CN" dirty="0"/>
              <a:t>Robert Metcalfe </a:t>
            </a:r>
            <a:r>
              <a:rPr lang="zh-CN" altLang="en-US" dirty="0"/>
              <a:t>和</a:t>
            </a:r>
            <a:r>
              <a:rPr lang="en-US" altLang="zh-CN" dirty="0"/>
              <a:t>David Boggs</a:t>
            </a:r>
            <a:r>
              <a:rPr lang="zh-CN" altLang="en-US" dirty="0"/>
              <a:t>，为了连接实验室的多个</a:t>
            </a:r>
            <a:r>
              <a:rPr lang="en-US" altLang="zh-CN" dirty="0"/>
              <a:t>Xerox Alto</a:t>
            </a:r>
            <a:r>
              <a:rPr lang="zh-CN" altLang="en-US" dirty="0"/>
              <a:t>设备，开发出了以太网技术。以太网的时钟取自于</a:t>
            </a:r>
            <a:r>
              <a:rPr lang="en-US" altLang="zh-CN" dirty="0"/>
              <a:t>Alto</a:t>
            </a:r>
            <a:r>
              <a:rPr lang="zh-CN" altLang="en-US" dirty="0"/>
              <a:t>的系统时钟，最初的数据传输速率为</a:t>
            </a:r>
            <a:r>
              <a:rPr lang="en-US" altLang="zh-CN" dirty="0"/>
              <a:t>2.94Mbps</a:t>
            </a:r>
            <a:r>
              <a:rPr lang="zh-CN" altLang="en-US" dirty="0"/>
              <a:t>。</a:t>
            </a:r>
            <a:r>
              <a:rPr lang="en-US" altLang="zh-CN" dirty="0"/>
              <a:t>Meltacafe</a:t>
            </a:r>
            <a:r>
              <a:rPr lang="zh-CN" altLang="en-US" dirty="0"/>
              <a:t>将这项技术命名为“以太网”。下图就是当年由</a:t>
            </a:r>
            <a:r>
              <a:rPr lang="en-US" altLang="zh-CN" dirty="0"/>
              <a:t>Metcalf</a:t>
            </a:r>
            <a:r>
              <a:rPr lang="zh-CN" altLang="en-US" dirty="0"/>
              <a:t>画的一幅以太网草图。我们可以从这幅图中发现，当时</a:t>
            </a:r>
            <a:r>
              <a:rPr lang="en-US" altLang="zh-CN" dirty="0"/>
              <a:t>PARC</a:t>
            </a:r>
            <a:r>
              <a:rPr lang="zh-CN" altLang="en-US" dirty="0"/>
              <a:t>研究人员所设计的以太网是多么的简洁。 </a:t>
            </a:r>
            <a:endParaRPr lang="zh-CN" altLang="en-US" dirty="0"/>
          </a:p>
          <a:p>
            <a:pPr lvl="0" eaLnBrk="1" hangingPunct="1"/>
            <a:r>
              <a:rPr lang="en-US" altLang="zh-CN" dirty="0"/>
              <a:t>Metcalfe</a:t>
            </a:r>
            <a:r>
              <a:rPr lang="zh-CN" altLang="en-US" dirty="0"/>
              <a:t>预言，网络将越来越重要，网络的价值将随着用户数的增多而同比增长。这就是现在人们常说的 “</a:t>
            </a:r>
            <a:r>
              <a:rPr lang="en-US" altLang="zh-CN" dirty="0"/>
              <a:t>Metacalfe </a:t>
            </a:r>
            <a:r>
              <a:rPr lang="zh-CN" altLang="en-US" dirty="0"/>
              <a:t>定律”。 </a:t>
            </a:r>
            <a:r>
              <a:rPr lang="en-US" altLang="zh-CN" dirty="0"/>
              <a:t>Metacalfe </a:t>
            </a:r>
            <a:r>
              <a:rPr lang="zh-CN" altLang="en-US" dirty="0"/>
              <a:t>定律在某些方面同摩尔定律相似。摩尔定律是英特尔的合作创始人</a:t>
            </a:r>
            <a:r>
              <a:rPr lang="en-US" altLang="zh-CN" dirty="0"/>
              <a:t>Gordon Moore</a:t>
            </a:r>
            <a:r>
              <a:rPr lang="zh-CN" altLang="en-US" dirty="0"/>
              <a:t>提出的，他预言微处理器的速率每</a:t>
            </a:r>
            <a:r>
              <a:rPr lang="en-US" altLang="zh-CN" dirty="0"/>
              <a:t>18</a:t>
            </a:r>
            <a:r>
              <a:rPr lang="zh-CN" altLang="en-US" dirty="0"/>
              <a:t>个月会提高一倍，而价格将减半。 </a:t>
            </a:r>
            <a:endParaRPr lang="zh-CN" altLang="en-US" dirty="0"/>
          </a:p>
          <a:p>
            <a:pPr lvl="0" eaLnBrk="1" hangingPunct="1"/>
            <a:r>
              <a:rPr lang="zh-CN" altLang="en-US" dirty="0"/>
              <a:t>随着以太网的出现和发展，这两个定律都得到证明。以太网的传输速度从最初的</a:t>
            </a:r>
            <a:r>
              <a:rPr lang="en-US" altLang="zh-CN" dirty="0"/>
              <a:t>10Mbps</a:t>
            </a:r>
            <a:r>
              <a:rPr lang="zh-CN" altLang="en-US" dirty="0"/>
              <a:t>逐步扩展到</a:t>
            </a:r>
            <a:r>
              <a:rPr lang="en-US" altLang="zh-CN" dirty="0"/>
              <a:t>100Mbps</a:t>
            </a:r>
            <a:r>
              <a:rPr lang="zh-CN" altLang="en-US" dirty="0"/>
              <a:t>、</a:t>
            </a:r>
            <a:r>
              <a:rPr lang="en-US" altLang="zh-CN" dirty="0"/>
              <a:t>1000Mbps</a:t>
            </a:r>
            <a:r>
              <a:rPr lang="zh-CN" altLang="en-US" dirty="0"/>
              <a:t>、</a:t>
            </a:r>
            <a:r>
              <a:rPr lang="en-US" altLang="zh-CN" dirty="0"/>
              <a:t>10Gbps</a:t>
            </a:r>
            <a:r>
              <a:rPr lang="zh-CN" altLang="en-US" dirty="0"/>
              <a:t>，以太网的价格也跟随摩尔定律以及规模经济而迅速下降。同时，随着用户数量迅速膨胀到数以亿计，网络的价值越发无可估量，这又与</a:t>
            </a:r>
            <a:r>
              <a:rPr lang="en-US" altLang="zh-CN" dirty="0"/>
              <a:t>Metcalfe</a:t>
            </a:r>
            <a:r>
              <a:rPr lang="zh-CN" altLang="en-US" dirty="0"/>
              <a:t>定律不谋而合。如今，以太网已经成为局域网（</a:t>
            </a:r>
            <a:r>
              <a:rPr lang="en-US" altLang="zh-CN" dirty="0"/>
              <a:t>LAN</a:t>
            </a:r>
            <a:r>
              <a:rPr lang="zh-CN" altLang="en-US" dirty="0"/>
              <a:t>）中的主导网络技术，而且随着千兆以太网的出现，以太网已经开始向城域网（</a:t>
            </a:r>
            <a:r>
              <a:rPr lang="en-US" altLang="zh-CN" dirty="0"/>
              <a:t>MAN</a:t>
            </a:r>
            <a:r>
              <a:rPr lang="zh-CN" altLang="en-US" dirty="0"/>
              <a:t>）大步迈进。 </a:t>
            </a:r>
            <a:endParaRPr lang="zh-CN" altLang="en-US" dirty="0"/>
          </a:p>
          <a:p>
            <a:pPr lvl="0" eaLnBrk="1" hangingPunct="1"/>
            <a:r>
              <a:rPr lang="zh-CN" altLang="en-US" dirty="0"/>
              <a:t>在应用方面，现在网上数据的传输量已经达到电路交换语音传输量的</a:t>
            </a:r>
            <a:r>
              <a:rPr lang="en-US" altLang="zh-CN" dirty="0"/>
              <a:t>4</a:t>
            </a:r>
            <a:r>
              <a:rPr lang="zh-CN" altLang="en-US" dirty="0"/>
              <a:t>倍，也就是说，在目前网络上传输的通信量中，有</a:t>
            </a:r>
            <a:r>
              <a:rPr lang="en-US" altLang="zh-CN" dirty="0"/>
              <a:t>80%</a:t>
            </a:r>
            <a:r>
              <a:rPr lang="zh-CN" altLang="en-US" dirty="0"/>
              <a:t>是数据而不是语音。 </a:t>
            </a:r>
            <a:endParaRPr lang="zh-CN" altLang="en-US" dirty="0"/>
          </a:p>
          <a:p>
            <a:pPr lvl="0" eaLnBrk="1" hangingPunct="1"/>
            <a:r>
              <a:rPr lang="zh-CN" altLang="en-US" dirty="0"/>
              <a:t>技术的发展促使以太网应该有下一个标准，现在的关键是确立一个标准，该标准可以将万兆以太网引入城域网（</a:t>
            </a:r>
            <a:r>
              <a:rPr lang="en-US" altLang="zh-CN" dirty="0"/>
              <a:t>MAN</a:t>
            </a:r>
            <a:r>
              <a:rPr lang="zh-CN" altLang="en-US" dirty="0"/>
              <a:t>），并最终推广到广域网（</a:t>
            </a:r>
            <a:r>
              <a:rPr lang="en-US" altLang="zh-CN" dirty="0"/>
              <a:t>WAN</a:t>
            </a:r>
            <a:r>
              <a:rPr lang="zh-CN" altLang="en-US" dirty="0"/>
              <a:t>）。我们相信，语音网和数据网最终将实现统一，融合的网络同时应该兼容目前的以太网技术，以便能够最大程度地保护客户以及服务提供商们已经在以太网上投入的基础设施投资。</a:t>
            </a:r>
            <a:endParaRPr lang="zh-CN" altLang="en-US" dirty="0"/>
          </a:p>
          <a:p>
            <a:pPr lvl="0" eaLnBrk="1" hangingPunct="1"/>
            <a:endParaRPr lang="zh-CN" altLang="en-US" dirty="0"/>
          </a:p>
          <a:p>
            <a:pPr lvl="0" eaLnBrk="1" hangingPunct="1"/>
            <a:r>
              <a:rPr lang="zh-CN" altLang="en-US" dirty="0">
                <a:solidFill>
                  <a:srgbClr val="000000"/>
                </a:solidFill>
                <a:ea typeface="_x000B__x000C_"/>
              </a:rPr>
              <a:t>以太网技术本身的发展经历了四个阶段，即以太网阶段、快速以太网阶段、千兆以太网阶段和</a:t>
            </a:r>
            <a:r>
              <a:rPr lang="en-US" altLang="zh-CN" dirty="0">
                <a:solidFill>
                  <a:srgbClr val="000000"/>
                </a:solidFill>
                <a:ea typeface="_x000B__x000C_"/>
              </a:rPr>
              <a:t>10G</a:t>
            </a:r>
            <a:r>
              <a:rPr lang="zh-CN" altLang="en-US" dirty="0">
                <a:solidFill>
                  <a:srgbClr val="000000"/>
                </a:solidFill>
                <a:ea typeface="_x000B__x000C_"/>
              </a:rPr>
              <a:t>以太网阶段。</a:t>
            </a:r>
            <a:r>
              <a:rPr lang="en-US" altLang="zh-CN" dirty="0">
                <a:solidFill>
                  <a:srgbClr val="000000"/>
                </a:solidFill>
                <a:ea typeface="_x000B__x000C_"/>
              </a:rPr>
              <a:t>10M</a:t>
            </a:r>
            <a:r>
              <a:rPr lang="zh-CN" altLang="en-US" dirty="0">
                <a:solidFill>
                  <a:srgbClr val="000000"/>
                </a:solidFill>
                <a:ea typeface="_x000B__x000C_"/>
              </a:rPr>
              <a:t>以太网和快速以太网已经垄断了</a:t>
            </a:r>
            <a:r>
              <a:rPr lang="en-US" altLang="zh-CN" dirty="0">
                <a:solidFill>
                  <a:srgbClr val="000000"/>
                </a:solidFill>
                <a:ea typeface="_x000B__x000C_"/>
              </a:rPr>
              <a:t>LAN</a:t>
            </a:r>
            <a:r>
              <a:rPr lang="zh-CN" altLang="en-US" dirty="0">
                <a:solidFill>
                  <a:srgbClr val="000000"/>
                </a:solidFill>
                <a:ea typeface="_x000B__x000C_"/>
              </a:rPr>
              <a:t>领域，有超过</a:t>
            </a:r>
            <a:r>
              <a:rPr lang="en-US" altLang="zh-CN" dirty="0">
                <a:solidFill>
                  <a:srgbClr val="000000"/>
                </a:solidFill>
                <a:ea typeface="_x000B__x000C_"/>
              </a:rPr>
              <a:t>95%</a:t>
            </a:r>
            <a:r>
              <a:rPr lang="zh-CN" altLang="en-US" dirty="0">
                <a:solidFill>
                  <a:srgbClr val="000000"/>
                </a:solidFill>
                <a:ea typeface="_x000B__x000C_"/>
              </a:rPr>
              <a:t>的用户使用以太网连接其内部网络。千兆以太网发展起来后，由于它具有简单、灵活、成本低廉、可扩展性强、与</a:t>
            </a:r>
            <a:r>
              <a:rPr lang="en-US" altLang="zh-CN" dirty="0">
                <a:solidFill>
                  <a:srgbClr val="000000"/>
                </a:solidFill>
                <a:ea typeface="_x000B__x000C_"/>
              </a:rPr>
              <a:t>IP</a:t>
            </a:r>
            <a:r>
              <a:rPr lang="zh-CN" altLang="en-US" dirty="0">
                <a:solidFill>
                  <a:srgbClr val="000000"/>
                </a:solidFill>
                <a:ea typeface="_x000B__x000C_"/>
              </a:rPr>
              <a:t>技术有天然的适应性等特点，它已经广泛应用于城域网领域。随着</a:t>
            </a:r>
            <a:r>
              <a:rPr lang="en-US" altLang="zh-CN" dirty="0">
                <a:solidFill>
                  <a:srgbClr val="000000"/>
                </a:solidFill>
                <a:ea typeface="_x000B__x000C_"/>
              </a:rPr>
              <a:t>10G</a:t>
            </a:r>
            <a:r>
              <a:rPr lang="zh-CN" altLang="en-US" dirty="0">
                <a:solidFill>
                  <a:srgbClr val="000000"/>
                </a:solidFill>
                <a:ea typeface="_x000B__x000C_"/>
              </a:rPr>
              <a:t>以太网技术的日趋成熟，以太网正在向广域网迈进。</a:t>
            </a:r>
            <a:endParaRPr lang="zh-CN" altLang="en-US" dirty="0">
              <a:solidFill>
                <a:srgbClr val="000000"/>
              </a:solidFill>
              <a:ea typeface="_x000B__x000C_"/>
            </a:endParaRPr>
          </a:p>
          <a:p>
            <a:pPr lvl="0" eaLnBrk="1" hangingPunct="1"/>
            <a:endParaRPr lang="zh-CN" altLang="en-US" dirty="0">
              <a:solidFill>
                <a:srgbClr val="000000"/>
              </a:solidFill>
              <a:ea typeface="_x000B__x000C_"/>
            </a:endParaRPr>
          </a:p>
          <a:p>
            <a:pPr lvl="0" eaLnBrk="1" hangingPunct="1"/>
            <a:r>
              <a:rPr lang="zh-CN" altLang="en-US" dirty="0">
                <a:solidFill>
                  <a:srgbClr val="000000"/>
                </a:solidFill>
                <a:latin typeface="宋体" panose="02010600030101010101" pitchFamily="2" charset="-122"/>
                <a:hlinkClick r:id="rId3"/>
              </a:rPr>
              <a:t>以太网的起源</a:t>
            </a:r>
            <a:r>
              <a:rPr lang="en-US" altLang="zh-CN" dirty="0">
                <a:solidFill>
                  <a:srgbClr val="000000"/>
                </a:solidFill>
                <a:latin typeface="宋体" panose="02010600030101010101" pitchFamily="2" charset="-122"/>
                <a:hlinkClick r:id="rId3"/>
              </a:rPr>
              <a:t>:ALOHA</a:t>
            </a:r>
            <a:r>
              <a:rPr lang="zh-CN" altLang="en-US" dirty="0">
                <a:solidFill>
                  <a:srgbClr val="000000"/>
                </a:solidFill>
                <a:latin typeface="宋体" panose="02010600030101010101" pitchFamily="2" charset="-122"/>
                <a:hlinkClick r:id="rId3"/>
              </a:rPr>
              <a:t>系统</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1968-1972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4"/>
              </a:rPr>
              <a:t>Xerox PARC</a:t>
            </a:r>
            <a:r>
              <a:rPr lang="zh-CN" altLang="en-US" dirty="0">
                <a:solidFill>
                  <a:srgbClr val="000000"/>
                </a:solidFill>
                <a:latin typeface="宋体" panose="02010600030101010101" pitchFamily="2" charset="-122"/>
                <a:hlinkClick r:id="rId4"/>
              </a:rPr>
              <a:t>创建首台以太网</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1972-1977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5"/>
              </a:rPr>
              <a:t>DEC</a:t>
            </a:r>
            <a:r>
              <a:rPr lang="zh-CN" altLang="en-US" dirty="0">
                <a:solidFill>
                  <a:srgbClr val="000000"/>
                </a:solidFill>
                <a:latin typeface="宋体" panose="02010600030101010101" pitchFamily="2" charset="-122"/>
                <a:hlinkClick r:id="rId5"/>
              </a:rPr>
              <a:t>、</a:t>
            </a:r>
            <a:r>
              <a:rPr lang="en-US" altLang="zh-CN" dirty="0">
                <a:solidFill>
                  <a:srgbClr val="000000"/>
                </a:solidFill>
                <a:latin typeface="宋体" panose="02010600030101010101" pitchFamily="2" charset="-122"/>
                <a:hlinkClick r:id="rId5"/>
              </a:rPr>
              <a:t>Intel</a:t>
            </a:r>
            <a:r>
              <a:rPr lang="zh-CN" altLang="en-US" dirty="0">
                <a:solidFill>
                  <a:srgbClr val="000000"/>
                </a:solidFill>
                <a:latin typeface="宋体" panose="02010600030101010101" pitchFamily="2" charset="-122"/>
                <a:hlinkClick r:id="rId5"/>
              </a:rPr>
              <a:t>和</a:t>
            </a:r>
            <a:r>
              <a:rPr lang="en-US" altLang="zh-CN" dirty="0">
                <a:solidFill>
                  <a:srgbClr val="000000"/>
                </a:solidFill>
                <a:latin typeface="宋体" panose="02010600030101010101" pitchFamily="2" charset="-122"/>
                <a:hlinkClick r:id="rId5"/>
              </a:rPr>
              <a:t>Xerox</a:t>
            </a:r>
            <a:r>
              <a:rPr lang="zh-CN" altLang="en-US" dirty="0">
                <a:solidFill>
                  <a:srgbClr val="000000"/>
                </a:solidFill>
                <a:latin typeface="宋体" panose="02010600030101010101" pitchFamily="2" charset="-122"/>
                <a:hlinkClick r:id="rId5"/>
              </a:rPr>
              <a:t>将以太网标准化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1979-1983</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6"/>
              </a:rPr>
              <a:t>3Com</a:t>
            </a:r>
            <a:r>
              <a:rPr lang="zh-CN" altLang="en-US" dirty="0">
                <a:solidFill>
                  <a:srgbClr val="000000"/>
                </a:solidFill>
                <a:latin typeface="宋体" panose="02010600030101010101" pitchFamily="2" charset="-122"/>
                <a:hlinkClick r:id="rId6"/>
              </a:rPr>
              <a:t>将以太网产品化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1980-1982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7"/>
              </a:rPr>
              <a:t>StarLAN</a:t>
            </a:r>
            <a:r>
              <a:rPr lang="zh-CN" altLang="en-US" dirty="0">
                <a:solidFill>
                  <a:srgbClr val="000000"/>
                </a:solidFill>
                <a:latin typeface="宋体" panose="02010600030101010101" pitchFamily="2" charset="-122"/>
                <a:hlinkClick r:id="rId7"/>
              </a:rPr>
              <a:t>的兴衰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1984-1987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8"/>
              </a:rPr>
              <a:t>10BASE-T</a:t>
            </a:r>
            <a:r>
              <a:rPr lang="zh-CN" altLang="en-US" dirty="0">
                <a:solidFill>
                  <a:srgbClr val="000000"/>
                </a:solidFill>
                <a:latin typeface="宋体" panose="02010600030101010101" pitchFamily="2" charset="-122"/>
                <a:hlinkClick r:id="rId8"/>
              </a:rPr>
              <a:t>和结构化布线历史</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1986-1990</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9"/>
              </a:rPr>
              <a:t>交换式和全双工以太网的出现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1990-1994</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10"/>
              </a:rPr>
              <a:t>快速型以太网的出现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1992-1995</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rPr>
              <a:t>千兆以太网</a:t>
            </a:r>
            <a:r>
              <a:rPr lang="en-US" altLang="zh-CN" dirty="0">
                <a:solidFill>
                  <a:srgbClr val="000000"/>
                </a:solidFill>
                <a:latin typeface="宋体" panose="02010600030101010101" pitchFamily="2" charset="-122"/>
              </a:rPr>
              <a:t>(1995~)</a:t>
            </a:r>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ea typeface="_x000B__x000C_"/>
            </a:endParaRPr>
          </a:p>
          <a:p>
            <a:pPr lvl="0" eaLnBrk="1" hangingPunct="1"/>
            <a:endParaRPr lang="en-US"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49155"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eaLnBrk="1" hangingPunct="1"/>
            <a:r>
              <a:rPr lang="en-US" altLang="zh-CN" dirty="0"/>
              <a:t>1973</a:t>
            </a:r>
            <a:r>
              <a:rPr lang="zh-CN" altLang="en-US" dirty="0"/>
              <a:t>年，施乐公司</a:t>
            </a:r>
            <a:r>
              <a:rPr lang="en-US" altLang="zh-CN" dirty="0"/>
              <a:t>Palo Alto</a:t>
            </a:r>
            <a:r>
              <a:rPr lang="zh-CN" altLang="en-US" dirty="0"/>
              <a:t>研究中心（</a:t>
            </a:r>
            <a:r>
              <a:rPr lang="en-US" altLang="zh-CN" dirty="0"/>
              <a:t>PARC</a:t>
            </a:r>
            <a:r>
              <a:rPr lang="zh-CN" altLang="en-US" dirty="0"/>
              <a:t>）的两位研究人员，</a:t>
            </a:r>
            <a:r>
              <a:rPr lang="en-US" altLang="zh-CN" dirty="0"/>
              <a:t>Robert Metcalfe </a:t>
            </a:r>
            <a:r>
              <a:rPr lang="zh-CN" altLang="en-US" dirty="0"/>
              <a:t>和</a:t>
            </a:r>
            <a:r>
              <a:rPr lang="en-US" altLang="zh-CN" dirty="0"/>
              <a:t>David Boggs</a:t>
            </a:r>
            <a:r>
              <a:rPr lang="zh-CN" altLang="en-US" dirty="0"/>
              <a:t>，为了连接实验室的多个</a:t>
            </a:r>
            <a:r>
              <a:rPr lang="en-US" altLang="zh-CN" dirty="0"/>
              <a:t>Xerox Alto</a:t>
            </a:r>
            <a:r>
              <a:rPr lang="zh-CN" altLang="en-US" dirty="0"/>
              <a:t>设备，开发出了以太网技术。以太网的时钟取自于</a:t>
            </a:r>
            <a:r>
              <a:rPr lang="en-US" altLang="zh-CN" dirty="0"/>
              <a:t>Alto</a:t>
            </a:r>
            <a:r>
              <a:rPr lang="zh-CN" altLang="en-US" dirty="0"/>
              <a:t>的系统时钟，最初的数据传输速率为</a:t>
            </a:r>
            <a:r>
              <a:rPr lang="en-US" altLang="zh-CN" dirty="0"/>
              <a:t>2.94Mbps</a:t>
            </a:r>
            <a:r>
              <a:rPr lang="zh-CN" altLang="en-US" dirty="0"/>
              <a:t>。</a:t>
            </a:r>
            <a:r>
              <a:rPr lang="en-US" altLang="zh-CN" dirty="0"/>
              <a:t>Meltacafe</a:t>
            </a:r>
            <a:r>
              <a:rPr lang="zh-CN" altLang="en-US" dirty="0"/>
              <a:t>将这项技术命名为“以太网”。下图就是当年由</a:t>
            </a:r>
            <a:r>
              <a:rPr lang="en-US" altLang="zh-CN" dirty="0"/>
              <a:t>Metcalf</a:t>
            </a:r>
            <a:r>
              <a:rPr lang="zh-CN" altLang="en-US" dirty="0"/>
              <a:t>画的一幅以太网草图。我们可以从这幅图中发现，当时</a:t>
            </a:r>
            <a:r>
              <a:rPr lang="en-US" altLang="zh-CN" dirty="0"/>
              <a:t>PARC</a:t>
            </a:r>
            <a:r>
              <a:rPr lang="zh-CN" altLang="en-US" dirty="0"/>
              <a:t>研究人员所设计的以太网是多么的简洁。 </a:t>
            </a:r>
            <a:endParaRPr lang="zh-CN" altLang="en-US" dirty="0"/>
          </a:p>
          <a:p>
            <a:pPr lvl="0" eaLnBrk="1" hangingPunct="1"/>
            <a:r>
              <a:rPr lang="en-US" altLang="zh-CN" dirty="0"/>
              <a:t>Metcalfe</a:t>
            </a:r>
            <a:r>
              <a:rPr lang="zh-CN" altLang="en-US" dirty="0"/>
              <a:t>预言，网络将越来越重要，网络的价值将随着用户数的增多而同比增长。这就是现在人们常说的 “</a:t>
            </a:r>
            <a:r>
              <a:rPr lang="en-US" altLang="zh-CN" dirty="0"/>
              <a:t>Metacalfe </a:t>
            </a:r>
            <a:r>
              <a:rPr lang="zh-CN" altLang="en-US" dirty="0"/>
              <a:t>定律”。 </a:t>
            </a:r>
            <a:r>
              <a:rPr lang="en-US" altLang="zh-CN" dirty="0"/>
              <a:t>Metacalfe </a:t>
            </a:r>
            <a:r>
              <a:rPr lang="zh-CN" altLang="en-US" dirty="0"/>
              <a:t>定律在某些方面同摩尔定律相似。摩尔定律是英特尔的合作创始人</a:t>
            </a:r>
            <a:r>
              <a:rPr lang="en-US" altLang="zh-CN" dirty="0"/>
              <a:t>Gordon Moore</a:t>
            </a:r>
            <a:r>
              <a:rPr lang="zh-CN" altLang="en-US" dirty="0"/>
              <a:t>提出的，他预言微处理器的速率每</a:t>
            </a:r>
            <a:r>
              <a:rPr lang="en-US" altLang="zh-CN" dirty="0"/>
              <a:t>18</a:t>
            </a:r>
            <a:r>
              <a:rPr lang="zh-CN" altLang="en-US" dirty="0"/>
              <a:t>个月会提高一倍，而价格将减半。 </a:t>
            </a:r>
            <a:endParaRPr lang="zh-CN" altLang="en-US" dirty="0"/>
          </a:p>
          <a:p>
            <a:pPr lvl="0" eaLnBrk="1" hangingPunct="1"/>
            <a:r>
              <a:rPr lang="zh-CN" altLang="en-US" dirty="0"/>
              <a:t>随着以太网的出现和发展，这两个定律都得到证明。以太网的传输速度从最初的</a:t>
            </a:r>
            <a:r>
              <a:rPr lang="en-US" altLang="zh-CN" dirty="0"/>
              <a:t>10Mbps</a:t>
            </a:r>
            <a:r>
              <a:rPr lang="zh-CN" altLang="en-US" dirty="0"/>
              <a:t>逐步扩展到</a:t>
            </a:r>
            <a:r>
              <a:rPr lang="en-US" altLang="zh-CN" dirty="0"/>
              <a:t>100Mbps</a:t>
            </a:r>
            <a:r>
              <a:rPr lang="zh-CN" altLang="en-US" dirty="0"/>
              <a:t>、</a:t>
            </a:r>
            <a:r>
              <a:rPr lang="en-US" altLang="zh-CN" dirty="0"/>
              <a:t>1000Mbps</a:t>
            </a:r>
            <a:r>
              <a:rPr lang="zh-CN" altLang="en-US" dirty="0"/>
              <a:t>、</a:t>
            </a:r>
            <a:r>
              <a:rPr lang="en-US" altLang="zh-CN" dirty="0"/>
              <a:t>10Gbps</a:t>
            </a:r>
            <a:r>
              <a:rPr lang="zh-CN" altLang="en-US" dirty="0"/>
              <a:t>，以太网的价格也跟随摩尔定律以及规模经济而迅速下降。同时，随着用户数量迅速膨胀到数以亿计，网络的价值越发无可估量，这又与</a:t>
            </a:r>
            <a:r>
              <a:rPr lang="en-US" altLang="zh-CN" dirty="0"/>
              <a:t>Metcalfe</a:t>
            </a:r>
            <a:r>
              <a:rPr lang="zh-CN" altLang="en-US" dirty="0"/>
              <a:t>定律不谋而合。如今，以太网已经成为局域网（</a:t>
            </a:r>
            <a:r>
              <a:rPr lang="en-US" altLang="zh-CN" dirty="0"/>
              <a:t>LAN</a:t>
            </a:r>
            <a:r>
              <a:rPr lang="zh-CN" altLang="en-US" dirty="0"/>
              <a:t>）中的主导网络技术，而且随着千兆以太网的出现，以太网已经开始向城域网（</a:t>
            </a:r>
            <a:r>
              <a:rPr lang="en-US" altLang="zh-CN" dirty="0"/>
              <a:t>MAN</a:t>
            </a:r>
            <a:r>
              <a:rPr lang="zh-CN" altLang="en-US" dirty="0"/>
              <a:t>）大步迈进。 </a:t>
            </a:r>
            <a:endParaRPr lang="zh-CN" altLang="en-US" dirty="0"/>
          </a:p>
          <a:p>
            <a:pPr lvl="0" eaLnBrk="1" hangingPunct="1"/>
            <a:r>
              <a:rPr lang="zh-CN" altLang="en-US" dirty="0"/>
              <a:t>在应用方面，现在网上数据的传输量已经达到电路交换语音传输量的</a:t>
            </a:r>
            <a:r>
              <a:rPr lang="en-US" altLang="zh-CN" dirty="0"/>
              <a:t>4</a:t>
            </a:r>
            <a:r>
              <a:rPr lang="zh-CN" altLang="en-US" dirty="0"/>
              <a:t>倍，也就是说，在目前网络上传输的通信量中，有</a:t>
            </a:r>
            <a:r>
              <a:rPr lang="en-US" altLang="zh-CN" dirty="0"/>
              <a:t>80%</a:t>
            </a:r>
            <a:r>
              <a:rPr lang="zh-CN" altLang="en-US" dirty="0"/>
              <a:t>是数据而不是语音。 </a:t>
            </a:r>
            <a:endParaRPr lang="zh-CN" altLang="en-US" dirty="0"/>
          </a:p>
          <a:p>
            <a:pPr lvl="0" eaLnBrk="1" hangingPunct="1"/>
            <a:r>
              <a:rPr lang="zh-CN" altLang="en-US" dirty="0"/>
              <a:t>技术的发展促使以太网应该有下一个标准，现在的关键是确立一个标准，该标准可以将万兆以太网引入城域网（</a:t>
            </a:r>
            <a:r>
              <a:rPr lang="en-US" altLang="zh-CN" dirty="0"/>
              <a:t>MAN</a:t>
            </a:r>
            <a:r>
              <a:rPr lang="zh-CN" altLang="en-US" dirty="0"/>
              <a:t>），并最终推广到广域网（</a:t>
            </a:r>
            <a:r>
              <a:rPr lang="en-US" altLang="zh-CN" dirty="0"/>
              <a:t>WAN</a:t>
            </a:r>
            <a:r>
              <a:rPr lang="zh-CN" altLang="en-US" dirty="0"/>
              <a:t>）。我们相信，语音网和数据网最终将实现统一，融合的网络同时应该兼容目前的以太网技术，以便能够最大程度地保护客户以及服务提供商们已经在以太网上投入的基础设施投资。</a:t>
            </a:r>
            <a:endParaRPr lang="zh-CN" altLang="en-US" dirty="0"/>
          </a:p>
          <a:p>
            <a:pPr lvl="0" eaLnBrk="1" hangingPunct="1"/>
            <a:endParaRPr lang="zh-CN" altLang="en-US" dirty="0"/>
          </a:p>
          <a:p>
            <a:pPr lvl="0" eaLnBrk="1" hangingPunct="1"/>
            <a:r>
              <a:rPr lang="zh-CN" altLang="en-US" dirty="0">
                <a:solidFill>
                  <a:srgbClr val="000000"/>
                </a:solidFill>
                <a:ea typeface="_x000B__x000C_"/>
              </a:rPr>
              <a:t>以太网技术本身的发展经历了四个阶段，即以太网阶段、快速以太网阶段、千兆以太网阶段和</a:t>
            </a:r>
            <a:r>
              <a:rPr lang="en-US" altLang="zh-CN" dirty="0">
                <a:solidFill>
                  <a:srgbClr val="000000"/>
                </a:solidFill>
                <a:ea typeface="_x000B__x000C_"/>
              </a:rPr>
              <a:t>10G</a:t>
            </a:r>
            <a:r>
              <a:rPr lang="zh-CN" altLang="en-US" dirty="0">
                <a:solidFill>
                  <a:srgbClr val="000000"/>
                </a:solidFill>
                <a:ea typeface="_x000B__x000C_"/>
              </a:rPr>
              <a:t>以太网阶段。</a:t>
            </a:r>
            <a:r>
              <a:rPr lang="en-US" altLang="zh-CN" dirty="0">
                <a:solidFill>
                  <a:srgbClr val="000000"/>
                </a:solidFill>
                <a:ea typeface="_x000B__x000C_"/>
              </a:rPr>
              <a:t>10M</a:t>
            </a:r>
            <a:r>
              <a:rPr lang="zh-CN" altLang="en-US" dirty="0">
                <a:solidFill>
                  <a:srgbClr val="000000"/>
                </a:solidFill>
                <a:ea typeface="_x000B__x000C_"/>
              </a:rPr>
              <a:t>以太网和快速以太网已经垄断了</a:t>
            </a:r>
            <a:r>
              <a:rPr lang="en-US" altLang="zh-CN" dirty="0">
                <a:solidFill>
                  <a:srgbClr val="000000"/>
                </a:solidFill>
                <a:ea typeface="_x000B__x000C_"/>
              </a:rPr>
              <a:t>LAN</a:t>
            </a:r>
            <a:r>
              <a:rPr lang="zh-CN" altLang="en-US" dirty="0">
                <a:solidFill>
                  <a:srgbClr val="000000"/>
                </a:solidFill>
                <a:ea typeface="_x000B__x000C_"/>
              </a:rPr>
              <a:t>领域，有超过</a:t>
            </a:r>
            <a:r>
              <a:rPr lang="en-US" altLang="zh-CN" dirty="0">
                <a:solidFill>
                  <a:srgbClr val="000000"/>
                </a:solidFill>
                <a:ea typeface="_x000B__x000C_"/>
              </a:rPr>
              <a:t>95%</a:t>
            </a:r>
            <a:r>
              <a:rPr lang="zh-CN" altLang="en-US" dirty="0">
                <a:solidFill>
                  <a:srgbClr val="000000"/>
                </a:solidFill>
                <a:ea typeface="_x000B__x000C_"/>
              </a:rPr>
              <a:t>的用户使用以太网连接其内部网络。千兆以太网发展起来后，由于它具有简单、灵活、成本低廉、可扩展性强、与</a:t>
            </a:r>
            <a:r>
              <a:rPr lang="en-US" altLang="zh-CN" dirty="0">
                <a:solidFill>
                  <a:srgbClr val="000000"/>
                </a:solidFill>
                <a:ea typeface="_x000B__x000C_"/>
              </a:rPr>
              <a:t>IP</a:t>
            </a:r>
            <a:r>
              <a:rPr lang="zh-CN" altLang="en-US" dirty="0">
                <a:solidFill>
                  <a:srgbClr val="000000"/>
                </a:solidFill>
                <a:ea typeface="_x000B__x000C_"/>
              </a:rPr>
              <a:t>技术有天然的适应性等特点，它已经广泛应用于城域网领域。随着</a:t>
            </a:r>
            <a:r>
              <a:rPr lang="en-US" altLang="zh-CN" dirty="0">
                <a:solidFill>
                  <a:srgbClr val="000000"/>
                </a:solidFill>
                <a:ea typeface="_x000B__x000C_"/>
              </a:rPr>
              <a:t>10G</a:t>
            </a:r>
            <a:r>
              <a:rPr lang="zh-CN" altLang="en-US" dirty="0">
                <a:solidFill>
                  <a:srgbClr val="000000"/>
                </a:solidFill>
                <a:ea typeface="_x000B__x000C_"/>
              </a:rPr>
              <a:t>以太网技术的日趋成熟，以太网正在向广域网迈进。</a:t>
            </a:r>
            <a:endParaRPr lang="zh-CN" altLang="en-US" dirty="0">
              <a:solidFill>
                <a:srgbClr val="000000"/>
              </a:solidFill>
              <a:ea typeface="_x000B__x000C_"/>
            </a:endParaRPr>
          </a:p>
          <a:p>
            <a:pPr lvl="0" eaLnBrk="1" hangingPunct="1"/>
            <a:endParaRPr lang="zh-CN" altLang="en-US" dirty="0">
              <a:solidFill>
                <a:srgbClr val="000000"/>
              </a:solidFill>
              <a:ea typeface="_x000B__x000C_"/>
            </a:endParaRPr>
          </a:p>
          <a:p>
            <a:pPr lvl="0" eaLnBrk="1" hangingPunct="1"/>
            <a:r>
              <a:rPr lang="zh-CN" altLang="en-US" dirty="0">
                <a:solidFill>
                  <a:srgbClr val="000000"/>
                </a:solidFill>
                <a:latin typeface="宋体" panose="02010600030101010101" pitchFamily="2" charset="-122"/>
                <a:hlinkClick r:id="rId3"/>
              </a:rPr>
              <a:t>以太网的起源</a:t>
            </a:r>
            <a:r>
              <a:rPr lang="en-US" altLang="zh-CN" dirty="0">
                <a:solidFill>
                  <a:srgbClr val="000000"/>
                </a:solidFill>
                <a:latin typeface="宋体" panose="02010600030101010101" pitchFamily="2" charset="-122"/>
                <a:hlinkClick r:id="rId3"/>
              </a:rPr>
              <a:t>:ALOHA</a:t>
            </a:r>
            <a:r>
              <a:rPr lang="zh-CN" altLang="en-US" dirty="0">
                <a:solidFill>
                  <a:srgbClr val="000000"/>
                </a:solidFill>
                <a:latin typeface="宋体" panose="02010600030101010101" pitchFamily="2" charset="-122"/>
                <a:hlinkClick r:id="rId3"/>
              </a:rPr>
              <a:t>系统</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1968-1972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4"/>
              </a:rPr>
              <a:t>Xerox PARC</a:t>
            </a:r>
            <a:r>
              <a:rPr lang="zh-CN" altLang="en-US" dirty="0">
                <a:solidFill>
                  <a:srgbClr val="000000"/>
                </a:solidFill>
                <a:latin typeface="宋体" panose="02010600030101010101" pitchFamily="2" charset="-122"/>
                <a:hlinkClick r:id="rId4"/>
              </a:rPr>
              <a:t>创建首台以太网</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1972-1977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5"/>
              </a:rPr>
              <a:t>DEC</a:t>
            </a:r>
            <a:r>
              <a:rPr lang="zh-CN" altLang="en-US" dirty="0">
                <a:solidFill>
                  <a:srgbClr val="000000"/>
                </a:solidFill>
                <a:latin typeface="宋体" panose="02010600030101010101" pitchFamily="2" charset="-122"/>
                <a:hlinkClick r:id="rId5"/>
              </a:rPr>
              <a:t>、</a:t>
            </a:r>
            <a:r>
              <a:rPr lang="en-US" altLang="zh-CN" dirty="0">
                <a:solidFill>
                  <a:srgbClr val="000000"/>
                </a:solidFill>
                <a:latin typeface="宋体" panose="02010600030101010101" pitchFamily="2" charset="-122"/>
                <a:hlinkClick r:id="rId5"/>
              </a:rPr>
              <a:t>Intel</a:t>
            </a:r>
            <a:r>
              <a:rPr lang="zh-CN" altLang="en-US" dirty="0">
                <a:solidFill>
                  <a:srgbClr val="000000"/>
                </a:solidFill>
                <a:latin typeface="宋体" panose="02010600030101010101" pitchFamily="2" charset="-122"/>
                <a:hlinkClick r:id="rId5"/>
              </a:rPr>
              <a:t>和</a:t>
            </a:r>
            <a:r>
              <a:rPr lang="en-US" altLang="zh-CN" dirty="0">
                <a:solidFill>
                  <a:srgbClr val="000000"/>
                </a:solidFill>
                <a:latin typeface="宋体" panose="02010600030101010101" pitchFamily="2" charset="-122"/>
                <a:hlinkClick r:id="rId5"/>
              </a:rPr>
              <a:t>Xerox</a:t>
            </a:r>
            <a:r>
              <a:rPr lang="zh-CN" altLang="en-US" dirty="0">
                <a:solidFill>
                  <a:srgbClr val="000000"/>
                </a:solidFill>
                <a:latin typeface="宋体" panose="02010600030101010101" pitchFamily="2" charset="-122"/>
                <a:hlinkClick r:id="rId5"/>
              </a:rPr>
              <a:t>将以太网标准化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1979-1983</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6"/>
              </a:rPr>
              <a:t>3Com</a:t>
            </a:r>
            <a:r>
              <a:rPr lang="zh-CN" altLang="en-US" dirty="0">
                <a:solidFill>
                  <a:srgbClr val="000000"/>
                </a:solidFill>
                <a:latin typeface="宋体" panose="02010600030101010101" pitchFamily="2" charset="-122"/>
                <a:hlinkClick r:id="rId6"/>
              </a:rPr>
              <a:t>将以太网产品化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1980-1982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7"/>
              </a:rPr>
              <a:t>StarLAN</a:t>
            </a:r>
            <a:r>
              <a:rPr lang="zh-CN" altLang="en-US" dirty="0">
                <a:solidFill>
                  <a:srgbClr val="000000"/>
                </a:solidFill>
                <a:latin typeface="宋体" panose="02010600030101010101" pitchFamily="2" charset="-122"/>
                <a:hlinkClick r:id="rId7"/>
              </a:rPr>
              <a:t>的兴衰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1984-1987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8"/>
              </a:rPr>
              <a:t>10BASE-T</a:t>
            </a:r>
            <a:r>
              <a:rPr lang="zh-CN" altLang="en-US" dirty="0">
                <a:solidFill>
                  <a:srgbClr val="000000"/>
                </a:solidFill>
                <a:latin typeface="宋体" panose="02010600030101010101" pitchFamily="2" charset="-122"/>
                <a:hlinkClick r:id="rId8"/>
              </a:rPr>
              <a:t>和结构化布线历史</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1986-1990</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9"/>
              </a:rPr>
              <a:t>交换式和全双工以太网的出现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1990-1994</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10"/>
              </a:rPr>
              <a:t>快速型以太网的出现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1992-1995</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rPr>
              <a:t>千兆以太网</a:t>
            </a:r>
            <a:r>
              <a:rPr lang="en-US" altLang="zh-CN" dirty="0">
                <a:solidFill>
                  <a:srgbClr val="000000"/>
                </a:solidFill>
                <a:latin typeface="宋体" panose="02010600030101010101" pitchFamily="2" charset="-122"/>
              </a:rPr>
              <a:t>(1995~)</a:t>
            </a:r>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ea typeface="_x000B__x000C_"/>
            </a:endParaRPr>
          </a:p>
          <a:p>
            <a:pPr lvl="0" eaLnBrk="1" hangingPunct="1"/>
            <a:endParaRPr lang="en-US" altLang="zh-C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2"/>
          <p:cNvSpPr>
            <a:spLocks noTextEdit="1"/>
          </p:cNvSpPr>
          <p:nvPr>
            <p:ph type="sldImg"/>
          </p:nvPr>
        </p:nvSpPr>
        <p:spPr>
          <a:ln/>
        </p:spPr>
      </p:sp>
      <p:sp>
        <p:nvSpPr>
          <p:cNvPr id="50179" name="Rectangle 3"/>
          <p:cNvSpPr>
            <a:spLocks noGrp="1"/>
          </p:cNvSpPr>
          <p:nvPr>
            <p:ph type="body" idx="1"/>
          </p:nvPr>
        </p:nvSpPr>
        <p:spPr>
          <a:ln/>
        </p:spPr>
        <p:txBody>
          <a:bodyPr wrap="square" lIns="91440" tIns="45720" rIns="91440" bIns="45720" anchor="t"/>
          <a:p>
            <a:pPr lvl="0" eaLnBrk="1" hangingPunct="1"/>
            <a:r>
              <a:rPr lang="en-US" altLang="zh-CN" dirty="0"/>
              <a:t>1973</a:t>
            </a:r>
            <a:r>
              <a:rPr lang="zh-CN" altLang="en-US" dirty="0"/>
              <a:t>年，施乐公司</a:t>
            </a:r>
            <a:r>
              <a:rPr lang="en-US" altLang="zh-CN" dirty="0"/>
              <a:t>Palo Alto</a:t>
            </a:r>
            <a:r>
              <a:rPr lang="zh-CN" altLang="en-US" dirty="0"/>
              <a:t>研究中心（</a:t>
            </a:r>
            <a:r>
              <a:rPr lang="en-US" altLang="zh-CN" dirty="0"/>
              <a:t>PARC</a:t>
            </a:r>
            <a:r>
              <a:rPr lang="zh-CN" altLang="en-US" dirty="0"/>
              <a:t>）的两位研究人员，</a:t>
            </a:r>
            <a:r>
              <a:rPr lang="en-US" altLang="zh-CN" dirty="0"/>
              <a:t>Robert Metcalfe </a:t>
            </a:r>
            <a:r>
              <a:rPr lang="zh-CN" altLang="en-US" dirty="0"/>
              <a:t>和</a:t>
            </a:r>
            <a:r>
              <a:rPr lang="en-US" altLang="zh-CN" dirty="0"/>
              <a:t>David Boggs</a:t>
            </a:r>
            <a:r>
              <a:rPr lang="zh-CN" altLang="en-US" dirty="0"/>
              <a:t>，为了连接实验室的多个</a:t>
            </a:r>
            <a:r>
              <a:rPr lang="en-US" altLang="zh-CN" dirty="0"/>
              <a:t>Xerox Alto</a:t>
            </a:r>
            <a:r>
              <a:rPr lang="zh-CN" altLang="en-US" dirty="0"/>
              <a:t>设备，开发出了以太网技术。以太网的时钟取自于</a:t>
            </a:r>
            <a:r>
              <a:rPr lang="en-US" altLang="zh-CN" dirty="0"/>
              <a:t>Alto</a:t>
            </a:r>
            <a:r>
              <a:rPr lang="zh-CN" altLang="en-US" dirty="0"/>
              <a:t>的系统时钟，最初的数据传输速率为</a:t>
            </a:r>
            <a:r>
              <a:rPr lang="en-US" altLang="zh-CN" dirty="0"/>
              <a:t>2.94Mbps</a:t>
            </a:r>
            <a:r>
              <a:rPr lang="zh-CN" altLang="en-US" dirty="0"/>
              <a:t>。</a:t>
            </a:r>
            <a:r>
              <a:rPr lang="en-US" altLang="zh-CN" dirty="0"/>
              <a:t>Meltacafe</a:t>
            </a:r>
            <a:r>
              <a:rPr lang="zh-CN" altLang="en-US" dirty="0"/>
              <a:t>将这项技术命名为“以太网”。下图就是当年由</a:t>
            </a:r>
            <a:r>
              <a:rPr lang="en-US" altLang="zh-CN" dirty="0"/>
              <a:t>Metcalf</a:t>
            </a:r>
            <a:r>
              <a:rPr lang="zh-CN" altLang="en-US" dirty="0"/>
              <a:t>画的一幅以太网草图。我们可以从这幅图中发现，当时</a:t>
            </a:r>
            <a:r>
              <a:rPr lang="en-US" altLang="zh-CN" dirty="0"/>
              <a:t>PARC</a:t>
            </a:r>
            <a:r>
              <a:rPr lang="zh-CN" altLang="en-US" dirty="0"/>
              <a:t>研究人员所设计的以太网是多么的简洁。 </a:t>
            </a:r>
            <a:endParaRPr lang="zh-CN" altLang="en-US" dirty="0"/>
          </a:p>
          <a:p>
            <a:pPr lvl="0" eaLnBrk="1" hangingPunct="1"/>
            <a:r>
              <a:rPr lang="en-US" altLang="zh-CN" dirty="0"/>
              <a:t>Metcalfe</a:t>
            </a:r>
            <a:r>
              <a:rPr lang="zh-CN" altLang="en-US" dirty="0"/>
              <a:t>预言，网络将越来越重要，网络的价值将随着用户数的增多而同比增长。这就是现在人们常说的 “</a:t>
            </a:r>
            <a:r>
              <a:rPr lang="en-US" altLang="zh-CN" dirty="0"/>
              <a:t>Metacalfe </a:t>
            </a:r>
            <a:r>
              <a:rPr lang="zh-CN" altLang="en-US" dirty="0"/>
              <a:t>定律”。 </a:t>
            </a:r>
            <a:r>
              <a:rPr lang="en-US" altLang="zh-CN" dirty="0"/>
              <a:t>Metacalfe </a:t>
            </a:r>
            <a:r>
              <a:rPr lang="zh-CN" altLang="en-US" dirty="0"/>
              <a:t>定律在某些方面同摩尔定律相似。摩尔定律是英特尔的合作创始人</a:t>
            </a:r>
            <a:r>
              <a:rPr lang="en-US" altLang="zh-CN" dirty="0"/>
              <a:t>Gordon Moore</a:t>
            </a:r>
            <a:r>
              <a:rPr lang="zh-CN" altLang="en-US" dirty="0"/>
              <a:t>提出的，他预言微处理器的速率每</a:t>
            </a:r>
            <a:r>
              <a:rPr lang="en-US" altLang="zh-CN" dirty="0"/>
              <a:t>18</a:t>
            </a:r>
            <a:r>
              <a:rPr lang="zh-CN" altLang="en-US" dirty="0"/>
              <a:t>个月会提高一倍，而价格将减半。 </a:t>
            </a:r>
            <a:endParaRPr lang="zh-CN" altLang="en-US" dirty="0"/>
          </a:p>
          <a:p>
            <a:pPr lvl="0" eaLnBrk="1" hangingPunct="1"/>
            <a:r>
              <a:rPr lang="zh-CN" altLang="en-US" dirty="0"/>
              <a:t>随着以太网的出现和发展，这两个定律都得到证明。以太网的传输速度从最初的</a:t>
            </a:r>
            <a:r>
              <a:rPr lang="en-US" altLang="zh-CN" dirty="0"/>
              <a:t>10Mbps</a:t>
            </a:r>
            <a:r>
              <a:rPr lang="zh-CN" altLang="en-US" dirty="0"/>
              <a:t>逐步扩展到</a:t>
            </a:r>
            <a:r>
              <a:rPr lang="en-US" altLang="zh-CN" dirty="0"/>
              <a:t>100Mbps</a:t>
            </a:r>
            <a:r>
              <a:rPr lang="zh-CN" altLang="en-US" dirty="0"/>
              <a:t>、</a:t>
            </a:r>
            <a:r>
              <a:rPr lang="en-US" altLang="zh-CN" dirty="0"/>
              <a:t>1000Mbps</a:t>
            </a:r>
            <a:r>
              <a:rPr lang="zh-CN" altLang="en-US" dirty="0"/>
              <a:t>、</a:t>
            </a:r>
            <a:r>
              <a:rPr lang="en-US" altLang="zh-CN" dirty="0"/>
              <a:t>10Gbps</a:t>
            </a:r>
            <a:r>
              <a:rPr lang="zh-CN" altLang="en-US" dirty="0"/>
              <a:t>，以太网的价格也跟随摩尔定律以及规模经济而迅速下降。同时，随着用户数量迅速膨胀到数以亿计，网络的价值越发无可估量，这又与</a:t>
            </a:r>
            <a:r>
              <a:rPr lang="en-US" altLang="zh-CN" dirty="0"/>
              <a:t>Metcalfe</a:t>
            </a:r>
            <a:r>
              <a:rPr lang="zh-CN" altLang="en-US" dirty="0"/>
              <a:t>定律不谋而合。如今，以太网已经成为局域网（</a:t>
            </a:r>
            <a:r>
              <a:rPr lang="en-US" altLang="zh-CN" dirty="0"/>
              <a:t>LAN</a:t>
            </a:r>
            <a:r>
              <a:rPr lang="zh-CN" altLang="en-US" dirty="0"/>
              <a:t>）中的主导网络技术，而且随着千兆以太网的出现，以太网已经开始向城域网（</a:t>
            </a:r>
            <a:r>
              <a:rPr lang="en-US" altLang="zh-CN" dirty="0"/>
              <a:t>MAN</a:t>
            </a:r>
            <a:r>
              <a:rPr lang="zh-CN" altLang="en-US" dirty="0"/>
              <a:t>）大步迈进。 </a:t>
            </a:r>
            <a:endParaRPr lang="zh-CN" altLang="en-US" dirty="0"/>
          </a:p>
          <a:p>
            <a:pPr lvl="0" eaLnBrk="1" hangingPunct="1"/>
            <a:r>
              <a:rPr lang="zh-CN" altLang="en-US" dirty="0"/>
              <a:t>在应用方面，现在网上数据的传输量已经达到电路交换语音传输量的</a:t>
            </a:r>
            <a:r>
              <a:rPr lang="en-US" altLang="zh-CN" dirty="0"/>
              <a:t>4</a:t>
            </a:r>
            <a:r>
              <a:rPr lang="zh-CN" altLang="en-US" dirty="0"/>
              <a:t>倍，也就是说，在目前网络上传输的通信量中，有</a:t>
            </a:r>
            <a:r>
              <a:rPr lang="en-US" altLang="zh-CN" dirty="0"/>
              <a:t>80%</a:t>
            </a:r>
            <a:r>
              <a:rPr lang="zh-CN" altLang="en-US" dirty="0"/>
              <a:t>是数据而不是语音。 </a:t>
            </a:r>
            <a:endParaRPr lang="zh-CN" altLang="en-US" dirty="0"/>
          </a:p>
          <a:p>
            <a:pPr lvl="0" eaLnBrk="1" hangingPunct="1"/>
            <a:r>
              <a:rPr lang="zh-CN" altLang="en-US" dirty="0"/>
              <a:t>技术的发展促使以太网应该有下一个标准，现在的关键是确立一个标准，该标准可以将万兆以太网引入城域网（</a:t>
            </a:r>
            <a:r>
              <a:rPr lang="en-US" altLang="zh-CN" dirty="0"/>
              <a:t>MAN</a:t>
            </a:r>
            <a:r>
              <a:rPr lang="zh-CN" altLang="en-US" dirty="0"/>
              <a:t>），并最终推广到广域网（</a:t>
            </a:r>
            <a:r>
              <a:rPr lang="en-US" altLang="zh-CN" dirty="0"/>
              <a:t>WAN</a:t>
            </a:r>
            <a:r>
              <a:rPr lang="zh-CN" altLang="en-US" dirty="0"/>
              <a:t>）。我们相信，语音网和数据网最终将实现统一，融合的网络同时应该兼容目前的以太网技术，以便能够最大程度地保护客户以及服务提供商们已经在以太网上投入的基础设施投资。</a:t>
            </a:r>
            <a:endParaRPr lang="zh-CN" altLang="en-US" dirty="0"/>
          </a:p>
          <a:p>
            <a:pPr lvl="0" eaLnBrk="1" hangingPunct="1"/>
            <a:endParaRPr lang="zh-CN" altLang="en-US" dirty="0"/>
          </a:p>
          <a:p>
            <a:pPr lvl="0" eaLnBrk="1" hangingPunct="1"/>
            <a:r>
              <a:rPr lang="zh-CN" altLang="en-US" dirty="0">
                <a:solidFill>
                  <a:srgbClr val="000000"/>
                </a:solidFill>
                <a:ea typeface="_x000B__x000C_"/>
              </a:rPr>
              <a:t>以太网技术本身的发展经历了四个阶段，即以太网阶段、快速以太网阶段、千兆以太网阶段和</a:t>
            </a:r>
            <a:r>
              <a:rPr lang="en-US" altLang="zh-CN" dirty="0">
                <a:solidFill>
                  <a:srgbClr val="000000"/>
                </a:solidFill>
                <a:ea typeface="_x000B__x000C_"/>
              </a:rPr>
              <a:t>10G</a:t>
            </a:r>
            <a:r>
              <a:rPr lang="zh-CN" altLang="en-US" dirty="0">
                <a:solidFill>
                  <a:srgbClr val="000000"/>
                </a:solidFill>
                <a:ea typeface="_x000B__x000C_"/>
              </a:rPr>
              <a:t>以太网阶段。</a:t>
            </a:r>
            <a:r>
              <a:rPr lang="en-US" altLang="zh-CN" dirty="0">
                <a:solidFill>
                  <a:srgbClr val="000000"/>
                </a:solidFill>
                <a:ea typeface="_x000B__x000C_"/>
              </a:rPr>
              <a:t>10M</a:t>
            </a:r>
            <a:r>
              <a:rPr lang="zh-CN" altLang="en-US" dirty="0">
                <a:solidFill>
                  <a:srgbClr val="000000"/>
                </a:solidFill>
                <a:ea typeface="_x000B__x000C_"/>
              </a:rPr>
              <a:t>以太网和快速以太网已经垄断了</a:t>
            </a:r>
            <a:r>
              <a:rPr lang="en-US" altLang="zh-CN" dirty="0">
                <a:solidFill>
                  <a:srgbClr val="000000"/>
                </a:solidFill>
                <a:ea typeface="_x000B__x000C_"/>
              </a:rPr>
              <a:t>LAN</a:t>
            </a:r>
            <a:r>
              <a:rPr lang="zh-CN" altLang="en-US" dirty="0">
                <a:solidFill>
                  <a:srgbClr val="000000"/>
                </a:solidFill>
                <a:ea typeface="_x000B__x000C_"/>
              </a:rPr>
              <a:t>领域，有超过</a:t>
            </a:r>
            <a:r>
              <a:rPr lang="en-US" altLang="zh-CN" dirty="0">
                <a:solidFill>
                  <a:srgbClr val="000000"/>
                </a:solidFill>
                <a:ea typeface="_x000B__x000C_"/>
              </a:rPr>
              <a:t>95%</a:t>
            </a:r>
            <a:r>
              <a:rPr lang="zh-CN" altLang="en-US" dirty="0">
                <a:solidFill>
                  <a:srgbClr val="000000"/>
                </a:solidFill>
                <a:ea typeface="_x000B__x000C_"/>
              </a:rPr>
              <a:t>的用户使用以太网连接其内部网络。千兆以太网发展起来后，由于它具有简单、灵活、成本低廉、可扩展性强、与</a:t>
            </a:r>
            <a:r>
              <a:rPr lang="en-US" altLang="zh-CN" dirty="0">
                <a:solidFill>
                  <a:srgbClr val="000000"/>
                </a:solidFill>
                <a:ea typeface="_x000B__x000C_"/>
              </a:rPr>
              <a:t>IP</a:t>
            </a:r>
            <a:r>
              <a:rPr lang="zh-CN" altLang="en-US" dirty="0">
                <a:solidFill>
                  <a:srgbClr val="000000"/>
                </a:solidFill>
                <a:ea typeface="_x000B__x000C_"/>
              </a:rPr>
              <a:t>技术有天然的适应性等特点，它已经广泛应用于城域网领域。随着</a:t>
            </a:r>
            <a:r>
              <a:rPr lang="en-US" altLang="zh-CN" dirty="0">
                <a:solidFill>
                  <a:srgbClr val="000000"/>
                </a:solidFill>
                <a:ea typeface="_x000B__x000C_"/>
              </a:rPr>
              <a:t>10G</a:t>
            </a:r>
            <a:r>
              <a:rPr lang="zh-CN" altLang="en-US" dirty="0">
                <a:solidFill>
                  <a:srgbClr val="000000"/>
                </a:solidFill>
                <a:ea typeface="_x000B__x000C_"/>
              </a:rPr>
              <a:t>以太网技术的日趋成熟，以太网正在向广域网迈进。</a:t>
            </a:r>
            <a:endParaRPr lang="zh-CN" altLang="en-US" dirty="0">
              <a:solidFill>
                <a:srgbClr val="000000"/>
              </a:solidFill>
              <a:ea typeface="_x000B__x000C_"/>
            </a:endParaRPr>
          </a:p>
          <a:p>
            <a:pPr lvl="0" eaLnBrk="1" hangingPunct="1"/>
            <a:endParaRPr lang="zh-CN" altLang="en-US" dirty="0">
              <a:solidFill>
                <a:srgbClr val="000000"/>
              </a:solidFill>
              <a:ea typeface="_x000B__x000C_"/>
            </a:endParaRPr>
          </a:p>
          <a:p>
            <a:pPr lvl="0" eaLnBrk="1" hangingPunct="1"/>
            <a:r>
              <a:rPr lang="zh-CN" altLang="en-US" dirty="0">
                <a:solidFill>
                  <a:srgbClr val="000000"/>
                </a:solidFill>
                <a:latin typeface="宋体" panose="02010600030101010101" pitchFamily="2" charset="-122"/>
                <a:hlinkClick r:id="rId3"/>
              </a:rPr>
              <a:t>以太网的起源</a:t>
            </a:r>
            <a:r>
              <a:rPr lang="en-US" altLang="zh-CN" dirty="0">
                <a:solidFill>
                  <a:srgbClr val="000000"/>
                </a:solidFill>
                <a:latin typeface="宋体" panose="02010600030101010101" pitchFamily="2" charset="-122"/>
                <a:hlinkClick r:id="rId3"/>
              </a:rPr>
              <a:t>:ALOHA</a:t>
            </a:r>
            <a:r>
              <a:rPr lang="zh-CN" altLang="en-US" dirty="0">
                <a:solidFill>
                  <a:srgbClr val="000000"/>
                </a:solidFill>
                <a:latin typeface="宋体" panose="02010600030101010101" pitchFamily="2" charset="-122"/>
                <a:hlinkClick r:id="rId3"/>
              </a:rPr>
              <a:t>系统</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1968-1972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4"/>
              </a:rPr>
              <a:t>Xerox PARC</a:t>
            </a:r>
            <a:r>
              <a:rPr lang="zh-CN" altLang="en-US" dirty="0">
                <a:solidFill>
                  <a:srgbClr val="000000"/>
                </a:solidFill>
                <a:latin typeface="宋体" panose="02010600030101010101" pitchFamily="2" charset="-122"/>
                <a:hlinkClick r:id="rId4"/>
              </a:rPr>
              <a:t>创建首台以太网</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1972-1977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5"/>
              </a:rPr>
              <a:t>DEC</a:t>
            </a:r>
            <a:r>
              <a:rPr lang="zh-CN" altLang="en-US" dirty="0">
                <a:solidFill>
                  <a:srgbClr val="000000"/>
                </a:solidFill>
                <a:latin typeface="宋体" panose="02010600030101010101" pitchFamily="2" charset="-122"/>
                <a:hlinkClick r:id="rId5"/>
              </a:rPr>
              <a:t>、</a:t>
            </a:r>
            <a:r>
              <a:rPr lang="en-US" altLang="zh-CN" dirty="0">
                <a:solidFill>
                  <a:srgbClr val="000000"/>
                </a:solidFill>
                <a:latin typeface="宋体" panose="02010600030101010101" pitchFamily="2" charset="-122"/>
                <a:hlinkClick r:id="rId5"/>
              </a:rPr>
              <a:t>Intel</a:t>
            </a:r>
            <a:r>
              <a:rPr lang="zh-CN" altLang="en-US" dirty="0">
                <a:solidFill>
                  <a:srgbClr val="000000"/>
                </a:solidFill>
                <a:latin typeface="宋体" panose="02010600030101010101" pitchFamily="2" charset="-122"/>
                <a:hlinkClick r:id="rId5"/>
              </a:rPr>
              <a:t>和</a:t>
            </a:r>
            <a:r>
              <a:rPr lang="en-US" altLang="zh-CN" dirty="0">
                <a:solidFill>
                  <a:srgbClr val="000000"/>
                </a:solidFill>
                <a:latin typeface="宋体" panose="02010600030101010101" pitchFamily="2" charset="-122"/>
                <a:hlinkClick r:id="rId5"/>
              </a:rPr>
              <a:t>Xerox</a:t>
            </a:r>
            <a:r>
              <a:rPr lang="zh-CN" altLang="en-US" dirty="0">
                <a:solidFill>
                  <a:srgbClr val="000000"/>
                </a:solidFill>
                <a:latin typeface="宋体" panose="02010600030101010101" pitchFamily="2" charset="-122"/>
                <a:hlinkClick r:id="rId5"/>
              </a:rPr>
              <a:t>将以太网标准化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1979-1983</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6"/>
              </a:rPr>
              <a:t>3Com</a:t>
            </a:r>
            <a:r>
              <a:rPr lang="zh-CN" altLang="en-US" dirty="0">
                <a:solidFill>
                  <a:srgbClr val="000000"/>
                </a:solidFill>
                <a:latin typeface="宋体" panose="02010600030101010101" pitchFamily="2" charset="-122"/>
                <a:hlinkClick r:id="rId6"/>
              </a:rPr>
              <a:t>将以太网产品化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1980-1982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7"/>
              </a:rPr>
              <a:t>StarLAN</a:t>
            </a:r>
            <a:r>
              <a:rPr lang="zh-CN" altLang="en-US" dirty="0">
                <a:solidFill>
                  <a:srgbClr val="000000"/>
                </a:solidFill>
                <a:latin typeface="宋体" panose="02010600030101010101" pitchFamily="2" charset="-122"/>
                <a:hlinkClick r:id="rId7"/>
              </a:rPr>
              <a:t>的兴衰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1984-1987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8"/>
              </a:rPr>
              <a:t>10BASE-T</a:t>
            </a:r>
            <a:r>
              <a:rPr lang="zh-CN" altLang="en-US" dirty="0">
                <a:solidFill>
                  <a:srgbClr val="000000"/>
                </a:solidFill>
                <a:latin typeface="宋体" panose="02010600030101010101" pitchFamily="2" charset="-122"/>
                <a:hlinkClick r:id="rId8"/>
              </a:rPr>
              <a:t>和结构化布线历史</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1986-1990</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9"/>
              </a:rPr>
              <a:t>交换式和全双工以太网的出现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1990-1994</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10"/>
              </a:rPr>
              <a:t>快速型以太网的出现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1992-1995</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rPr>
              <a:t>千兆以太网</a:t>
            </a:r>
            <a:r>
              <a:rPr lang="en-US" altLang="zh-CN" dirty="0">
                <a:solidFill>
                  <a:srgbClr val="000000"/>
                </a:solidFill>
                <a:latin typeface="宋体" panose="02010600030101010101" pitchFamily="2" charset="-122"/>
              </a:rPr>
              <a:t>(1995~)</a:t>
            </a:r>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ea typeface="_x000B__x000C_"/>
            </a:endParaRPr>
          </a:p>
          <a:p>
            <a:pPr lvl="0" eaLnBrk="1" hangingPunct="1"/>
            <a:endParaRPr lang="en-US" altLang="zh-CN"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51203"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eaLnBrk="1" hangingPunct="1"/>
            <a:r>
              <a:rPr lang="en-US" altLang="zh-CN" dirty="0"/>
              <a:t>CSNM/CD</a:t>
            </a:r>
            <a:r>
              <a:rPr lang="zh-CN" altLang="en-US" dirty="0"/>
              <a:t>媒体访问控制方法的工作原理，可以概括如下：</a:t>
            </a:r>
            <a:endParaRPr lang="zh-CN" altLang="en-US" dirty="0"/>
          </a:p>
          <a:p>
            <a:pPr lvl="0" eaLnBrk="1" hangingPunct="1"/>
            <a:r>
              <a:rPr lang="zh-CN" altLang="en-US" dirty="0"/>
              <a:t>　　先听后说，边听边说；</a:t>
            </a:r>
            <a:endParaRPr lang="zh-CN" altLang="en-US" dirty="0"/>
          </a:p>
          <a:p>
            <a:pPr lvl="0" eaLnBrk="1" hangingPunct="1"/>
            <a:r>
              <a:rPr lang="zh-CN" altLang="en-US" dirty="0"/>
              <a:t>　　一旦冲突，立即停说；</a:t>
            </a:r>
            <a:endParaRPr lang="zh-CN" altLang="en-US" dirty="0"/>
          </a:p>
          <a:p>
            <a:pPr lvl="0" eaLnBrk="1" hangingPunct="1"/>
            <a:r>
              <a:rPr lang="zh-CN" altLang="en-US" dirty="0"/>
              <a:t>　　等待时机，然后再说；</a:t>
            </a:r>
            <a:endParaRPr lang="zh-CN" altLang="en-US" dirty="0"/>
          </a:p>
          <a:p>
            <a:pPr lvl="0" eaLnBrk="1" hangingPunct="1"/>
            <a:r>
              <a:rPr lang="zh-CN" altLang="en-US" dirty="0"/>
              <a:t>　　听，即监听、检测之意；说，即发送数据之意。</a:t>
            </a:r>
            <a:endParaRPr lang="zh-CN" altLang="en-US" dirty="0"/>
          </a:p>
          <a:p>
            <a:pPr lvl="0" eaLnBrk="1" hangingPunct="1"/>
            <a:r>
              <a:rPr lang="zh-CN" altLang="en-US" dirty="0"/>
              <a:t>　　上面几句话在发送数据前，先监听总线是否空闲。若总线忙，则不发送。若总线空闲，则把准备好的数据发送到总线上。在发送数据的过程中，工作站边发送检测总线，是否自己发送的数据有冲突。若无冲突则继续发送直到发完全部数据；若有冲突，则立即停止发送数据，但是要发送一个加强冲突的</a:t>
            </a:r>
            <a:r>
              <a:rPr lang="en-US" altLang="zh-CN" dirty="0"/>
              <a:t>JAM</a:t>
            </a:r>
            <a:r>
              <a:rPr lang="zh-CN" altLang="en-US" dirty="0"/>
              <a:t>信号，以便使网络上所有工作站都知道网上发生了冲突，然后，等待一个预定的随机时间，且在总线为空闲时，再重新发送未发完的数据。</a:t>
            </a:r>
            <a:endParaRPr lang="zh-CN" altLang="en-US" dirty="0"/>
          </a:p>
          <a:p>
            <a:pPr lvl="0" eaLnBrk="1" hangingPunct="1"/>
            <a:endParaRPr lang="en-US" altLang="zh-CN"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52227"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eaLnBrk="1" hangingPunct="1"/>
            <a:r>
              <a:rPr lang="en-US" altLang="zh-CN" dirty="0"/>
              <a:t>1973</a:t>
            </a:r>
            <a:r>
              <a:rPr lang="zh-CN" altLang="en-US" dirty="0"/>
              <a:t>年，施乐公司</a:t>
            </a:r>
            <a:r>
              <a:rPr lang="en-US" altLang="zh-CN" dirty="0"/>
              <a:t>Palo Alto</a:t>
            </a:r>
            <a:r>
              <a:rPr lang="zh-CN" altLang="en-US" dirty="0"/>
              <a:t>研究中心（</a:t>
            </a:r>
            <a:r>
              <a:rPr lang="en-US" altLang="zh-CN" dirty="0"/>
              <a:t>PARC</a:t>
            </a:r>
            <a:r>
              <a:rPr lang="zh-CN" altLang="en-US" dirty="0"/>
              <a:t>）的两位研究人员，</a:t>
            </a:r>
            <a:r>
              <a:rPr lang="en-US" altLang="zh-CN" dirty="0"/>
              <a:t>Robert Metcalfe </a:t>
            </a:r>
            <a:r>
              <a:rPr lang="zh-CN" altLang="en-US" dirty="0"/>
              <a:t>和</a:t>
            </a:r>
            <a:r>
              <a:rPr lang="en-US" altLang="zh-CN" dirty="0"/>
              <a:t>David Boggs</a:t>
            </a:r>
            <a:r>
              <a:rPr lang="zh-CN" altLang="en-US" dirty="0"/>
              <a:t>，为了连接实验室的多个</a:t>
            </a:r>
            <a:r>
              <a:rPr lang="en-US" altLang="zh-CN" dirty="0"/>
              <a:t>Xerox Alto</a:t>
            </a:r>
            <a:r>
              <a:rPr lang="zh-CN" altLang="en-US" dirty="0"/>
              <a:t>设备，开发出了以太网技术。以太网的时钟取自于</a:t>
            </a:r>
            <a:r>
              <a:rPr lang="en-US" altLang="zh-CN" dirty="0"/>
              <a:t>Alto</a:t>
            </a:r>
            <a:r>
              <a:rPr lang="zh-CN" altLang="en-US" dirty="0"/>
              <a:t>的系统时钟，最初的数据传输速率为</a:t>
            </a:r>
            <a:r>
              <a:rPr lang="en-US" altLang="zh-CN" dirty="0"/>
              <a:t>2.94Mbps</a:t>
            </a:r>
            <a:r>
              <a:rPr lang="zh-CN" altLang="en-US" dirty="0"/>
              <a:t>。</a:t>
            </a:r>
            <a:r>
              <a:rPr lang="en-US" altLang="zh-CN" dirty="0"/>
              <a:t>Meltacafe</a:t>
            </a:r>
            <a:r>
              <a:rPr lang="zh-CN" altLang="en-US" dirty="0"/>
              <a:t>将这项技术命名为“以太网”。下图就是当年由</a:t>
            </a:r>
            <a:r>
              <a:rPr lang="en-US" altLang="zh-CN" dirty="0"/>
              <a:t>Metcalf</a:t>
            </a:r>
            <a:r>
              <a:rPr lang="zh-CN" altLang="en-US" dirty="0"/>
              <a:t>画的一幅以太网草图。我们可以从这幅图中发现，当时</a:t>
            </a:r>
            <a:r>
              <a:rPr lang="en-US" altLang="zh-CN" dirty="0"/>
              <a:t>PARC</a:t>
            </a:r>
            <a:r>
              <a:rPr lang="zh-CN" altLang="en-US" dirty="0"/>
              <a:t>研究人员所设计的以太网是多么的简洁。 </a:t>
            </a:r>
            <a:endParaRPr lang="zh-CN" altLang="en-US" dirty="0"/>
          </a:p>
          <a:p>
            <a:pPr lvl="0" eaLnBrk="1" hangingPunct="1"/>
            <a:r>
              <a:rPr lang="en-US" altLang="zh-CN" dirty="0"/>
              <a:t>Metcalfe</a:t>
            </a:r>
            <a:r>
              <a:rPr lang="zh-CN" altLang="en-US" dirty="0"/>
              <a:t>预言，网络将越来越重要，网络的价值将随着用户数的增多而同比增长。这就是现在人们常说的 “</a:t>
            </a:r>
            <a:r>
              <a:rPr lang="en-US" altLang="zh-CN" dirty="0"/>
              <a:t>Metacalfe </a:t>
            </a:r>
            <a:r>
              <a:rPr lang="zh-CN" altLang="en-US" dirty="0"/>
              <a:t>定律”。 </a:t>
            </a:r>
            <a:r>
              <a:rPr lang="en-US" altLang="zh-CN" dirty="0"/>
              <a:t>Metacalfe </a:t>
            </a:r>
            <a:r>
              <a:rPr lang="zh-CN" altLang="en-US" dirty="0"/>
              <a:t>定律在某些方面同摩尔定律相似。摩尔定律是英特尔的合作创始人</a:t>
            </a:r>
            <a:r>
              <a:rPr lang="en-US" altLang="zh-CN" dirty="0"/>
              <a:t>Gordon Moore</a:t>
            </a:r>
            <a:r>
              <a:rPr lang="zh-CN" altLang="en-US" dirty="0"/>
              <a:t>提出的，他预言微处理器的速率每</a:t>
            </a:r>
            <a:r>
              <a:rPr lang="en-US" altLang="zh-CN" dirty="0"/>
              <a:t>18</a:t>
            </a:r>
            <a:r>
              <a:rPr lang="zh-CN" altLang="en-US" dirty="0"/>
              <a:t>个月会提高一倍，而价格将减半。 </a:t>
            </a:r>
            <a:endParaRPr lang="zh-CN" altLang="en-US" dirty="0"/>
          </a:p>
          <a:p>
            <a:pPr lvl="0" eaLnBrk="1" hangingPunct="1"/>
            <a:r>
              <a:rPr lang="zh-CN" altLang="en-US" dirty="0"/>
              <a:t>随着以太网的出现和发展，这两个定律都得到证明。以太网的传输速度从最初的</a:t>
            </a:r>
            <a:r>
              <a:rPr lang="en-US" altLang="zh-CN" dirty="0"/>
              <a:t>10Mbps</a:t>
            </a:r>
            <a:r>
              <a:rPr lang="zh-CN" altLang="en-US" dirty="0"/>
              <a:t>逐步扩展到</a:t>
            </a:r>
            <a:r>
              <a:rPr lang="en-US" altLang="zh-CN" dirty="0"/>
              <a:t>100Mbps</a:t>
            </a:r>
            <a:r>
              <a:rPr lang="zh-CN" altLang="en-US" dirty="0"/>
              <a:t>、</a:t>
            </a:r>
            <a:r>
              <a:rPr lang="en-US" altLang="zh-CN" dirty="0"/>
              <a:t>1000Mbps</a:t>
            </a:r>
            <a:r>
              <a:rPr lang="zh-CN" altLang="en-US" dirty="0"/>
              <a:t>、</a:t>
            </a:r>
            <a:r>
              <a:rPr lang="en-US" altLang="zh-CN" dirty="0"/>
              <a:t>10Gbps</a:t>
            </a:r>
            <a:r>
              <a:rPr lang="zh-CN" altLang="en-US" dirty="0"/>
              <a:t>，以太网的价格也跟随摩尔定律以及规模经济而迅速下降。同时，随着用户数量迅速膨胀到数以亿计，网络的价值越发无可估量，这又与</a:t>
            </a:r>
            <a:r>
              <a:rPr lang="en-US" altLang="zh-CN" dirty="0"/>
              <a:t>Metcalfe</a:t>
            </a:r>
            <a:r>
              <a:rPr lang="zh-CN" altLang="en-US" dirty="0"/>
              <a:t>定律不谋而合。如今，以太网已经成为局域网（</a:t>
            </a:r>
            <a:r>
              <a:rPr lang="en-US" altLang="zh-CN" dirty="0"/>
              <a:t>LAN</a:t>
            </a:r>
            <a:r>
              <a:rPr lang="zh-CN" altLang="en-US" dirty="0"/>
              <a:t>）中的主导网络技术，而且随着千兆以太网的出现，以太网已经开始向城域网（</a:t>
            </a:r>
            <a:r>
              <a:rPr lang="en-US" altLang="zh-CN" dirty="0"/>
              <a:t>MAN</a:t>
            </a:r>
            <a:r>
              <a:rPr lang="zh-CN" altLang="en-US" dirty="0"/>
              <a:t>）大步迈进。 </a:t>
            </a:r>
            <a:endParaRPr lang="zh-CN" altLang="en-US" dirty="0"/>
          </a:p>
          <a:p>
            <a:pPr lvl="0" eaLnBrk="1" hangingPunct="1"/>
            <a:r>
              <a:rPr lang="zh-CN" altLang="en-US" dirty="0"/>
              <a:t>在应用方面，现在网上数据的传输量已经达到电路交换语音传输量的</a:t>
            </a:r>
            <a:r>
              <a:rPr lang="en-US" altLang="zh-CN" dirty="0"/>
              <a:t>4</a:t>
            </a:r>
            <a:r>
              <a:rPr lang="zh-CN" altLang="en-US" dirty="0"/>
              <a:t>倍，也就是说，在目前网络上传输的通信量中，有</a:t>
            </a:r>
            <a:r>
              <a:rPr lang="en-US" altLang="zh-CN" dirty="0"/>
              <a:t>80%</a:t>
            </a:r>
            <a:r>
              <a:rPr lang="zh-CN" altLang="en-US" dirty="0"/>
              <a:t>是数据而不是语音。 </a:t>
            </a:r>
            <a:endParaRPr lang="zh-CN" altLang="en-US" dirty="0"/>
          </a:p>
          <a:p>
            <a:pPr lvl="0" eaLnBrk="1" hangingPunct="1"/>
            <a:r>
              <a:rPr lang="zh-CN" altLang="en-US" dirty="0"/>
              <a:t>技术的发展促使以太网应该有下一个标准，现在的关键是确立一个标准，该标准可以将万兆以太网引入城域网（</a:t>
            </a:r>
            <a:r>
              <a:rPr lang="en-US" altLang="zh-CN" dirty="0"/>
              <a:t>MAN</a:t>
            </a:r>
            <a:r>
              <a:rPr lang="zh-CN" altLang="en-US" dirty="0"/>
              <a:t>），并最终推广到广域网（</a:t>
            </a:r>
            <a:r>
              <a:rPr lang="en-US" altLang="zh-CN" dirty="0"/>
              <a:t>WAN</a:t>
            </a:r>
            <a:r>
              <a:rPr lang="zh-CN" altLang="en-US" dirty="0"/>
              <a:t>）。我们相信，语音网和数据网最终将实现统一，融合的网络同时应该兼容目前的以太网技术，以便能够最大程度地保护客户以及服务提供商们已经在以太网上投入的基础设施投资。</a:t>
            </a:r>
            <a:endParaRPr lang="zh-CN" altLang="en-US" dirty="0"/>
          </a:p>
          <a:p>
            <a:pPr lvl="0" eaLnBrk="1" hangingPunct="1"/>
            <a:endParaRPr lang="zh-CN" altLang="en-US" dirty="0"/>
          </a:p>
          <a:p>
            <a:pPr lvl="0" eaLnBrk="1" hangingPunct="1"/>
            <a:r>
              <a:rPr lang="zh-CN" altLang="en-US" dirty="0">
                <a:solidFill>
                  <a:srgbClr val="000000"/>
                </a:solidFill>
                <a:ea typeface="_x000B__x000C_"/>
              </a:rPr>
              <a:t>以太网技术本身的发展经历了四个阶段，即以太网阶段、快速以太网阶段、千兆以太网阶段和</a:t>
            </a:r>
            <a:r>
              <a:rPr lang="en-US" altLang="zh-CN" dirty="0">
                <a:solidFill>
                  <a:srgbClr val="000000"/>
                </a:solidFill>
                <a:ea typeface="_x000B__x000C_"/>
              </a:rPr>
              <a:t>10G</a:t>
            </a:r>
            <a:r>
              <a:rPr lang="zh-CN" altLang="en-US" dirty="0">
                <a:solidFill>
                  <a:srgbClr val="000000"/>
                </a:solidFill>
                <a:ea typeface="_x000B__x000C_"/>
              </a:rPr>
              <a:t>以太网阶段。</a:t>
            </a:r>
            <a:r>
              <a:rPr lang="en-US" altLang="zh-CN" dirty="0">
                <a:solidFill>
                  <a:srgbClr val="000000"/>
                </a:solidFill>
                <a:ea typeface="_x000B__x000C_"/>
              </a:rPr>
              <a:t>10M</a:t>
            </a:r>
            <a:r>
              <a:rPr lang="zh-CN" altLang="en-US" dirty="0">
                <a:solidFill>
                  <a:srgbClr val="000000"/>
                </a:solidFill>
                <a:ea typeface="_x000B__x000C_"/>
              </a:rPr>
              <a:t>以太网和快速以太网已经垄断了</a:t>
            </a:r>
            <a:r>
              <a:rPr lang="en-US" altLang="zh-CN" dirty="0">
                <a:solidFill>
                  <a:srgbClr val="000000"/>
                </a:solidFill>
                <a:ea typeface="_x000B__x000C_"/>
              </a:rPr>
              <a:t>LAN</a:t>
            </a:r>
            <a:r>
              <a:rPr lang="zh-CN" altLang="en-US" dirty="0">
                <a:solidFill>
                  <a:srgbClr val="000000"/>
                </a:solidFill>
                <a:ea typeface="_x000B__x000C_"/>
              </a:rPr>
              <a:t>领域，有超过</a:t>
            </a:r>
            <a:r>
              <a:rPr lang="en-US" altLang="zh-CN" dirty="0">
                <a:solidFill>
                  <a:srgbClr val="000000"/>
                </a:solidFill>
                <a:ea typeface="_x000B__x000C_"/>
              </a:rPr>
              <a:t>95%</a:t>
            </a:r>
            <a:r>
              <a:rPr lang="zh-CN" altLang="en-US" dirty="0">
                <a:solidFill>
                  <a:srgbClr val="000000"/>
                </a:solidFill>
                <a:ea typeface="_x000B__x000C_"/>
              </a:rPr>
              <a:t>的用户使用以太网连接其内部网络。千兆以太网发展起来后，由于它具有简单、灵活、成本低廉、可扩展性强、与</a:t>
            </a:r>
            <a:r>
              <a:rPr lang="en-US" altLang="zh-CN" dirty="0">
                <a:solidFill>
                  <a:srgbClr val="000000"/>
                </a:solidFill>
                <a:ea typeface="_x000B__x000C_"/>
              </a:rPr>
              <a:t>IP</a:t>
            </a:r>
            <a:r>
              <a:rPr lang="zh-CN" altLang="en-US" dirty="0">
                <a:solidFill>
                  <a:srgbClr val="000000"/>
                </a:solidFill>
                <a:ea typeface="_x000B__x000C_"/>
              </a:rPr>
              <a:t>技术有天然的适应性等特点，它已经广泛应用于城域网领域。随着</a:t>
            </a:r>
            <a:r>
              <a:rPr lang="en-US" altLang="zh-CN" dirty="0">
                <a:solidFill>
                  <a:srgbClr val="000000"/>
                </a:solidFill>
                <a:ea typeface="_x000B__x000C_"/>
              </a:rPr>
              <a:t>10G</a:t>
            </a:r>
            <a:r>
              <a:rPr lang="zh-CN" altLang="en-US" dirty="0">
                <a:solidFill>
                  <a:srgbClr val="000000"/>
                </a:solidFill>
                <a:ea typeface="_x000B__x000C_"/>
              </a:rPr>
              <a:t>以太网技术的日趋成熟，以太网正在向广域网迈进。</a:t>
            </a:r>
            <a:endParaRPr lang="zh-CN" altLang="en-US" dirty="0">
              <a:solidFill>
                <a:srgbClr val="000000"/>
              </a:solidFill>
              <a:ea typeface="_x000B__x000C_"/>
            </a:endParaRPr>
          </a:p>
          <a:p>
            <a:pPr lvl="0" eaLnBrk="1" hangingPunct="1"/>
            <a:endParaRPr lang="zh-CN" altLang="en-US" dirty="0">
              <a:solidFill>
                <a:srgbClr val="000000"/>
              </a:solidFill>
              <a:ea typeface="_x000B__x000C_"/>
            </a:endParaRPr>
          </a:p>
          <a:p>
            <a:pPr lvl="0" eaLnBrk="1" hangingPunct="1"/>
            <a:r>
              <a:rPr lang="zh-CN" altLang="en-US" dirty="0">
                <a:solidFill>
                  <a:srgbClr val="000000"/>
                </a:solidFill>
                <a:latin typeface="宋体" panose="02010600030101010101" pitchFamily="2" charset="-122"/>
                <a:hlinkClick r:id="rId3"/>
              </a:rPr>
              <a:t>以太网的起源</a:t>
            </a:r>
            <a:r>
              <a:rPr lang="en-US" altLang="zh-CN" dirty="0">
                <a:solidFill>
                  <a:srgbClr val="000000"/>
                </a:solidFill>
                <a:latin typeface="宋体" panose="02010600030101010101" pitchFamily="2" charset="-122"/>
                <a:hlinkClick r:id="rId3"/>
              </a:rPr>
              <a:t>:ALOHA</a:t>
            </a:r>
            <a:r>
              <a:rPr lang="zh-CN" altLang="en-US" dirty="0">
                <a:solidFill>
                  <a:srgbClr val="000000"/>
                </a:solidFill>
                <a:latin typeface="宋体" panose="02010600030101010101" pitchFamily="2" charset="-122"/>
                <a:hlinkClick r:id="rId3"/>
              </a:rPr>
              <a:t>系统</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1968-1972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4"/>
              </a:rPr>
              <a:t>Xerox PARC</a:t>
            </a:r>
            <a:r>
              <a:rPr lang="zh-CN" altLang="en-US" dirty="0">
                <a:solidFill>
                  <a:srgbClr val="000000"/>
                </a:solidFill>
                <a:latin typeface="宋体" panose="02010600030101010101" pitchFamily="2" charset="-122"/>
                <a:hlinkClick r:id="rId4"/>
              </a:rPr>
              <a:t>创建首台以太网</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1972-1977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5"/>
              </a:rPr>
              <a:t>DEC</a:t>
            </a:r>
            <a:r>
              <a:rPr lang="zh-CN" altLang="en-US" dirty="0">
                <a:solidFill>
                  <a:srgbClr val="000000"/>
                </a:solidFill>
                <a:latin typeface="宋体" panose="02010600030101010101" pitchFamily="2" charset="-122"/>
                <a:hlinkClick r:id="rId5"/>
              </a:rPr>
              <a:t>、</a:t>
            </a:r>
            <a:r>
              <a:rPr lang="en-US" altLang="zh-CN" dirty="0">
                <a:solidFill>
                  <a:srgbClr val="000000"/>
                </a:solidFill>
                <a:latin typeface="宋体" panose="02010600030101010101" pitchFamily="2" charset="-122"/>
                <a:hlinkClick r:id="rId5"/>
              </a:rPr>
              <a:t>Intel</a:t>
            </a:r>
            <a:r>
              <a:rPr lang="zh-CN" altLang="en-US" dirty="0">
                <a:solidFill>
                  <a:srgbClr val="000000"/>
                </a:solidFill>
                <a:latin typeface="宋体" panose="02010600030101010101" pitchFamily="2" charset="-122"/>
                <a:hlinkClick r:id="rId5"/>
              </a:rPr>
              <a:t>和</a:t>
            </a:r>
            <a:r>
              <a:rPr lang="en-US" altLang="zh-CN" dirty="0">
                <a:solidFill>
                  <a:srgbClr val="000000"/>
                </a:solidFill>
                <a:latin typeface="宋体" panose="02010600030101010101" pitchFamily="2" charset="-122"/>
                <a:hlinkClick r:id="rId5"/>
              </a:rPr>
              <a:t>Xerox</a:t>
            </a:r>
            <a:r>
              <a:rPr lang="zh-CN" altLang="en-US" dirty="0">
                <a:solidFill>
                  <a:srgbClr val="000000"/>
                </a:solidFill>
                <a:latin typeface="宋体" panose="02010600030101010101" pitchFamily="2" charset="-122"/>
                <a:hlinkClick r:id="rId5"/>
              </a:rPr>
              <a:t>将以太网标准化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1979-1983</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6"/>
              </a:rPr>
              <a:t>3Com</a:t>
            </a:r>
            <a:r>
              <a:rPr lang="zh-CN" altLang="en-US" dirty="0">
                <a:solidFill>
                  <a:srgbClr val="000000"/>
                </a:solidFill>
                <a:latin typeface="宋体" panose="02010600030101010101" pitchFamily="2" charset="-122"/>
                <a:hlinkClick r:id="rId6"/>
              </a:rPr>
              <a:t>将以太网产品化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1980-1982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7"/>
              </a:rPr>
              <a:t>StarLAN</a:t>
            </a:r>
            <a:r>
              <a:rPr lang="zh-CN" altLang="en-US" dirty="0">
                <a:solidFill>
                  <a:srgbClr val="000000"/>
                </a:solidFill>
                <a:latin typeface="宋体" panose="02010600030101010101" pitchFamily="2" charset="-122"/>
                <a:hlinkClick r:id="rId7"/>
              </a:rPr>
              <a:t>的兴衰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1984-1987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8"/>
              </a:rPr>
              <a:t>10BASE-T</a:t>
            </a:r>
            <a:r>
              <a:rPr lang="zh-CN" altLang="en-US" dirty="0">
                <a:solidFill>
                  <a:srgbClr val="000000"/>
                </a:solidFill>
                <a:latin typeface="宋体" panose="02010600030101010101" pitchFamily="2" charset="-122"/>
                <a:hlinkClick r:id="rId8"/>
              </a:rPr>
              <a:t>和结构化布线历史</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1986-1990</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9"/>
              </a:rPr>
              <a:t>交换式和全双工以太网的出现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1990-1994</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10"/>
              </a:rPr>
              <a:t>快速型以太网的出现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1992-1995</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rPr>
              <a:t>千兆以太网</a:t>
            </a:r>
            <a:r>
              <a:rPr lang="en-US" altLang="zh-CN" dirty="0">
                <a:solidFill>
                  <a:srgbClr val="000000"/>
                </a:solidFill>
                <a:latin typeface="宋体" panose="02010600030101010101" pitchFamily="2" charset="-122"/>
              </a:rPr>
              <a:t>(1995~)</a:t>
            </a:r>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ea typeface="_x000B__x000C_"/>
            </a:endParaRPr>
          </a:p>
          <a:p>
            <a:pPr lvl="0" eaLnBrk="1" hangingPunct="1"/>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Rectangle 2"/>
          <p:cNvSpPr>
            <a:spLocks noTextEdit="1"/>
          </p:cNvSpPr>
          <p:nvPr>
            <p:ph type="sldImg"/>
          </p:nvPr>
        </p:nvSpPr>
        <p:spPr>
          <a:solidFill>
            <a:srgbClr val="FFFFFF">
              <a:alpha val="100000"/>
            </a:srgbClr>
          </a:solidFill>
          <a:ln>
            <a:solidFill>
              <a:srgbClr val="000000">
                <a:alpha val="100000"/>
              </a:srgbClr>
            </a:solidFill>
            <a:miter lim="800000"/>
          </a:ln>
        </p:spPr>
      </p:sp>
      <p:sp>
        <p:nvSpPr>
          <p:cNvPr id="53251" name="Rectangle 3"/>
          <p:cNvSpPr/>
          <p:nvPr>
            <p:ph type="body" idx="1"/>
          </p:nvPr>
        </p:nvSpPr>
        <p:spPr>
          <a:solidFill>
            <a:srgbClr val="FFFFFF">
              <a:alpha val="100000"/>
            </a:srgbClr>
          </a:solidFill>
          <a:ln>
            <a:solidFill>
              <a:srgbClr val="000000">
                <a:alpha val="100000"/>
              </a:srgbClr>
            </a:solidFill>
          </a:ln>
        </p:spPr>
        <p:txBody>
          <a:bodyPr wrap="square" lIns="91440" tIns="45720" rIns="91440" bIns="45720" anchor="t"/>
          <a:p>
            <a:pPr lvl="0" eaLnBrk="1" hangingPunct="1"/>
            <a:r>
              <a:rPr lang="en-US" altLang="zh-CN" dirty="0"/>
              <a:t>1973</a:t>
            </a:r>
            <a:r>
              <a:rPr lang="zh-CN" altLang="en-US" dirty="0"/>
              <a:t>年，施乐公司</a:t>
            </a:r>
            <a:r>
              <a:rPr lang="en-US" altLang="zh-CN" dirty="0"/>
              <a:t>Palo Alto</a:t>
            </a:r>
            <a:r>
              <a:rPr lang="zh-CN" altLang="en-US" dirty="0"/>
              <a:t>研究中心（</a:t>
            </a:r>
            <a:r>
              <a:rPr lang="en-US" altLang="zh-CN" dirty="0"/>
              <a:t>PARC</a:t>
            </a:r>
            <a:r>
              <a:rPr lang="zh-CN" altLang="en-US" dirty="0"/>
              <a:t>）的两位研究人员，</a:t>
            </a:r>
            <a:r>
              <a:rPr lang="en-US" altLang="zh-CN" dirty="0"/>
              <a:t>Robert Metcalfe </a:t>
            </a:r>
            <a:r>
              <a:rPr lang="zh-CN" altLang="en-US" dirty="0"/>
              <a:t>和</a:t>
            </a:r>
            <a:r>
              <a:rPr lang="en-US" altLang="zh-CN" dirty="0"/>
              <a:t>David Boggs</a:t>
            </a:r>
            <a:r>
              <a:rPr lang="zh-CN" altLang="en-US" dirty="0"/>
              <a:t>，为了连接实验室的多个</a:t>
            </a:r>
            <a:r>
              <a:rPr lang="en-US" altLang="zh-CN" dirty="0"/>
              <a:t>Xerox Alto</a:t>
            </a:r>
            <a:r>
              <a:rPr lang="zh-CN" altLang="en-US" dirty="0"/>
              <a:t>设备，开发出了以太网技术。以太网的时钟取自于</a:t>
            </a:r>
            <a:r>
              <a:rPr lang="en-US" altLang="zh-CN" dirty="0"/>
              <a:t>Alto</a:t>
            </a:r>
            <a:r>
              <a:rPr lang="zh-CN" altLang="en-US" dirty="0"/>
              <a:t>的系统时钟，最初的数据传输速率为</a:t>
            </a:r>
            <a:r>
              <a:rPr lang="en-US" altLang="zh-CN" dirty="0"/>
              <a:t>2.94Mbps</a:t>
            </a:r>
            <a:r>
              <a:rPr lang="zh-CN" altLang="en-US" dirty="0"/>
              <a:t>。</a:t>
            </a:r>
            <a:r>
              <a:rPr lang="en-US" altLang="zh-CN" dirty="0"/>
              <a:t>Meltacafe</a:t>
            </a:r>
            <a:r>
              <a:rPr lang="zh-CN" altLang="en-US" dirty="0"/>
              <a:t>将这项技术命名为“以太网”。下图就是当年由</a:t>
            </a:r>
            <a:r>
              <a:rPr lang="en-US" altLang="zh-CN" dirty="0"/>
              <a:t>Metcalf</a:t>
            </a:r>
            <a:r>
              <a:rPr lang="zh-CN" altLang="en-US" dirty="0"/>
              <a:t>画的一幅以太网草图。我们可以从这幅图中发现，当时</a:t>
            </a:r>
            <a:r>
              <a:rPr lang="en-US" altLang="zh-CN" dirty="0"/>
              <a:t>PARC</a:t>
            </a:r>
            <a:r>
              <a:rPr lang="zh-CN" altLang="en-US" dirty="0"/>
              <a:t>研究人员所设计的以太网是多么的简洁。 </a:t>
            </a:r>
            <a:endParaRPr lang="zh-CN" altLang="en-US" dirty="0"/>
          </a:p>
          <a:p>
            <a:pPr lvl="0" eaLnBrk="1" hangingPunct="1"/>
            <a:r>
              <a:rPr lang="en-US" altLang="zh-CN" dirty="0"/>
              <a:t>Metcalfe</a:t>
            </a:r>
            <a:r>
              <a:rPr lang="zh-CN" altLang="en-US" dirty="0"/>
              <a:t>预言，网络将越来越重要，网络的价值将随着用户数的增多而同比增长。这就是现在人们常说的 “</a:t>
            </a:r>
            <a:r>
              <a:rPr lang="en-US" altLang="zh-CN" dirty="0"/>
              <a:t>Metacalfe </a:t>
            </a:r>
            <a:r>
              <a:rPr lang="zh-CN" altLang="en-US" dirty="0"/>
              <a:t>定律”。 </a:t>
            </a:r>
            <a:r>
              <a:rPr lang="en-US" altLang="zh-CN" dirty="0"/>
              <a:t>Metacalfe </a:t>
            </a:r>
            <a:r>
              <a:rPr lang="zh-CN" altLang="en-US" dirty="0"/>
              <a:t>定律在某些方面同摩尔定律相似。摩尔定律是英特尔的合作创始人</a:t>
            </a:r>
            <a:r>
              <a:rPr lang="en-US" altLang="zh-CN" dirty="0"/>
              <a:t>Gordon Moore</a:t>
            </a:r>
            <a:r>
              <a:rPr lang="zh-CN" altLang="en-US" dirty="0"/>
              <a:t>提出的，他预言微处理器的速率每</a:t>
            </a:r>
            <a:r>
              <a:rPr lang="en-US" altLang="zh-CN" dirty="0"/>
              <a:t>18</a:t>
            </a:r>
            <a:r>
              <a:rPr lang="zh-CN" altLang="en-US" dirty="0"/>
              <a:t>个月会提高一倍，而价格将减半。 </a:t>
            </a:r>
            <a:endParaRPr lang="zh-CN" altLang="en-US" dirty="0"/>
          </a:p>
          <a:p>
            <a:pPr lvl="0" eaLnBrk="1" hangingPunct="1"/>
            <a:r>
              <a:rPr lang="zh-CN" altLang="en-US" dirty="0"/>
              <a:t>随着以太网的出现和发展，这两个定律都得到证明。以太网的传输速度从最初的</a:t>
            </a:r>
            <a:r>
              <a:rPr lang="en-US" altLang="zh-CN" dirty="0"/>
              <a:t>10Mbps</a:t>
            </a:r>
            <a:r>
              <a:rPr lang="zh-CN" altLang="en-US" dirty="0"/>
              <a:t>逐步扩展到</a:t>
            </a:r>
            <a:r>
              <a:rPr lang="en-US" altLang="zh-CN" dirty="0"/>
              <a:t>100Mbps</a:t>
            </a:r>
            <a:r>
              <a:rPr lang="zh-CN" altLang="en-US" dirty="0"/>
              <a:t>、</a:t>
            </a:r>
            <a:r>
              <a:rPr lang="en-US" altLang="zh-CN" dirty="0"/>
              <a:t>1000Mbps</a:t>
            </a:r>
            <a:r>
              <a:rPr lang="zh-CN" altLang="en-US" dirty="0"/>
              <a:t>、</a:t>
            </a:r>
            <a:r>
              <a:rPr lang="en-US" altLang="zh-CN" dirty="0"/>
              <a:t>10Gbps</a:t>
            </a:r>
            <a:r>
              <a:rPr lang="zh-CN" altLang="en-US" dirty="0"/>
              <a:t>，以太网的价格也跟随摩尔定律以及规模经济而迅速下降。同时，随着用户数量迅速膨胀到数以亿计，网络的价值越发无可估量，这又与</a:t>
            </a:r>
            <a:r>
              <a:rPr lang="en-US" altLang="zh-CN" dirty="0"/>
              <a:t>Metcalfe</a:t>
            </a:r>
            <a:r>
              <a:rPr lang="zh-CN" altLang="en-US" dirty="0"/>
              <a:t>定律不谋而合。如今，以太网已经成为局域网（</a:t>
            </a:r>
            <a:r>
              <a:rPr lang="en-US" altLang="zh-CN" dirty="0"/>
              <a:t>LAN</a:t>
            </a:r>
            <a:r>
              <a:rPr lang="zh-CN" altLang="en-US" dirty="0"/>
              <a:t>）中的主导网络技术，而且随着千兆以太网的出现，以太网已经开始向城域网（</a:t>
            </a:r>
            <a:r>
              <a:rPr lang="en-US" altLang="zh-CN" dirty="0"/>
              <a:t>MAN</a:t>
            </a:r>
            <a:r>
              <a:rPr lang="zh-CN" altLang="en-US" dirty="0"/>
              <a:t>）大步迈进。 </a:t>
            </a:r>
            <a:endParaRPr lang="zh-CN" altLang="en-US" dirty="0"/>
          </a:p>
          <a:p>
            <a:pPr lvl="0" eaLnBrk="1" hangingPunct="1"/>
            <a:r>
              <a:rPr lang="zh-CN" altLang="en-US" dirty="0"/>
              <a:t>在应用方面，现在网上数据的传输量已经达到电路交换语音传输量的</a:t>
            </a:r>
            <a:r>
              <a:rPr lang="en-US" altLang="zh-CN" dirty="0"/>
              <a:t>4</a:t>
            </a:r>
            <a:r>
              <a:rPr lang="zh-CN" altLang="en-US" dirty="0"/>
              <a:t>倍，也就是说，在目前网络上传输的通信量中，有</a:t>
            </a:r>
            <a:r>
              <a:rPr lang="en-US" altLang="zh-CN" dirty="0"/>
              <a:t>80%</a:t>
            </a:r>
            <a:r>
              <a:rPr lang="zh-CN" altLang="en-US" dirty="0"/>
              <a:t>是数据而不是语音。 </a:t>
            </a:r>
            <a:endParaRPr lang="zh-CN" altLang="en-US" dirty="0"/>
          </a:p>
          <a:p>
            <a:pPr lvl="0" eaLnBrk="1" hangingPunct="1"/>
            <a:r>
              <a:rPr lang="zh-CN" altLang="en-US" dirty="0"/>
              <a:t>技术的发展促使以太网应该有下一个标准，现在的关键是确立一个标准，该标准可以将万兆以太网引入城域网（</a:t>
            </a:r>
            <a:r>
              <a:rPr lang="en-US" altLang="zh-CN" dirty="0"/>
              <a:t>MAN</a:t>
            </a:r>
            <a:r>
              <a:rPr lang="zh-CN" altLang="en-US" dirty="0"/>
              <a:t>），并最终推广到广域网（</a:t>
            </a:r>
            <a:r>
              <a:rPr lang="en-US" altLang="zh-CN" dirty="0"/>
              <a:t>WAN</a:t>
            </a:r>
            <a:r>
              <a:rPr lang="zh-CN" altLang="en-US" dirty="0"/>
              <a:t>）。我们相信，语音网和数据网最终将实现统一，融合的网络同时应该兼容目前的以太网技术，以便能够最大程度地保护客户以及服务提供商们已经在以太网上投入的基础设施投资。</a:t>
            </a:r>
            <a:endParaRPr lang="zh-CN" altLang="en-US" dirty="0"/>
          </a:p>
          <a:p>
            <a:pPr lvl="0" eaLnBrk="1" hangingPunct="1"/>
            <a:endParaRPr lang="zh-CN" altLang="en-US" dirty="0"/>
          </a:p>
          <a:p>
            <a:pPr lvl="0" eaLnBrk="1" hangingPunct="1"/>
            <a:r>
              <a:rPr lang="zh-CN" altLang="en-US" dirty="0">
                <a:solidFill>
                  <a:srgbClr val="000000"/>
                </a:solidFill>
                <a:ea typeface="_x000B__x000C_"/>
              </a:rPr>
              <a:t>以太网技术本身的发展经历了四个阶段，即以太网阶段、快速以太网阶段、千兆以太网阶段和</a:t>
            </a:r>
            <a:r>
              <a:rPr lang="en-US" altLang="zh-CN" dirty="0">
                <a:solidFill>
                  <a:srgbClr val="000000"/>
                </a:solidFill>
                <a:ea typeface="_x000B__x000C_"/>
              </a:rPr>
              <a:t>10G</a:t>
            </a:r>
            <a:r>
              <a:rPr lang="zh-CN" altLang="en-US" dirty="0">
                <a:solidFill>
                  <a:srgbClr val="000000"/>
                </a:solidFill>
                <a:ea typeface="_x000B__x000C_"/>
              </a:rPr>
              <a:t>以太网阶段。</a:t>
            </a:r>
            <a:r>
              <a:rPr lang="en-US" altLang="zh-CN" dirty="0">
                <a:solidFill>
                  <a:srgbClr val="000000"/>
                </a:solidFill>
                <a:ea typeface="_x000B__x000C_"/>
              </a:rPr>
              <a:t>10M</a:t>
            </a:r>
            <a:r>
              <a:rPr lang="zh-CN" altLang="en-US" dirty="0">
                <a:solidFill>
                  <a:srgbClr val="000000"/>
                </a:solidFill>
                <a:ea typeface="_x000B__x000C_"/>
              </a:rPr>
              <a:t>以太网和快速以太网已经垄断了</a:t>
            </a:r>
            <a:r>
              <a:rPr lang="en-US" altLang="zh-CN" dirty="0">
                <a:solidFill>
                  <a:srgbClr val="000000"/>
                </a:solidFill>
                <a:ea typeface="_x000B__x000C_"/>
              </a:rPr>
              <a:t>LAN</a:t>
            </a:r>
            <a:r>
              <a:rPr lang="zh-CN" altLang="en-US" dirty="0">
                <a:solidFill>
                  <a:srgbClr val="000000"/>
                </a:solidFill>
                <a:ea typeface="_x000B__x000C_"/>
              </a:rPr>
              <a:t>领域，有超过</a:t>
            </a:r>
            <a:r>
              <a:rPr lang="en-US" altLang="zh-CN" dirty="0">
                <a:solidFill>
                  <a:srgbClr val="000000"/>
                </a:solidFill>
                <a:ea typeface="_x000B__x000C_"/>
              </a:rPr>
              <a:t>95%</a:t>
            </a:r>
            <a:r>
              <a:rPr lang="zh-CN" altLang="en-US" dirty="0">
                <a:solidFill>
                  <a:srgbClr val="000000"/>
                </a:solidFill>
                <a:ea typeface="_x000B__x000C_"/>
              </a:rPr>
              <a:t>的用户使用以太网连接其内部网络。千兆以太网发展起来后，由于它具有简单、灵活、成本低廉、可扩展性强、与</a:t>
            </a:r>
            <a:r>
              <a:rPr lang="en-US" altLang="zh-CN" dirty="0">
                <a:solidFill>
                  <a:srgbClr val="000000"/>
                </a:solidFill>
                <a:ea typeface="_x000B__x000C_"/>
              </a:rPr>
              <a:t>IP</a:t>
            </a:r>
            <a:r>
              <a:rPr lang="zh-CN" altLang="en-US" dirty="0">
                <a:solidFill>
                  <a:srgbClr val="000000"/>
                </a:solidFill>
                <a:ea typeface="_x000B__x000C_"/>
              </a:rPr>
              <a:t>技术有天然的适应性等特点，它已经广泛应用于城域网领域。随着</a:t>
            </a:r>
            <a:r>
              <a:rPr lang="en-US" altLang="zh-CN" dirty="0">
                <a:solidFill>
                  <a:srgbClr val="000000"/>
                </a:solidFill>
                <a:ea typeface="_x000B__x000C_"/>
              </a:rPr>
              <a:t>10G</a:t>
            </a:r>
            <a:r>
              <a:rPr lang="zh-CN" altLang="en-US" dirty="0">
                <a:solidFill>
                  <a:srgbClr val="000000"/>
                </a:solidFill>
                <a:ea typeface="_x000B__x000C_"/>
              </a:rPr>
              <a:t>以太网技术的日趋成熟，以太网正在向广域网迈进。</a:t>
            </a:r>
            <a:endParaRPr lang="zh-CN" altLang="en-US" dirty="0">
              <a:solidFill>
                <a:srgbClr val="000000"/>
              </a:solidFill>
              <a:ea typeface="_x000B__x000C_"/>
            </a:endParaRPr>
          </a:p>
          <a:p>
            <a:pPr lvl="0" eaLnBrk="1" hangingPunct="1"/>
            <a:endParaRPr lang="zh-CN" altLang="en-US" dirty="0">
              <a:solidFill>
                <a:srgbClr val="000000"/>
              </a:solidFill>
              <a:ea typeface="_x000B__x000C_"/>
            </a:endParaRPr>
          </a:p>
          <a:p>
            <a:pPr lvl="0" eaLnBrk="1" hangingPunct="1"/>
            <a:r>
              <a:rPr lang="zh-CN" altLang="en-US" dirty="0">
                <a:solidFill>
                  <a:srgbClr val="000000"/>
                </a:solidFill>
                <a:latin typeface="宋体" panose="02010600030101010101" pitchFamily="2" charset="-122"/>
                <a:hlinkClick r:id="rId3"/>
              </a:rPr>
              <a:t>以太网的起源</a:t>
            </a:r>
            <a:r>
              <a:rPr lang="en-US" altLang="zh-CN" dirty="0">
                <a:solidFill>
                  <a:srgbClr val="000000"/>
                </a:solidFill>
                <a:latin typeface="宋体" panose="02010600030101010101" pitchFamily="2" charset="-122"/>
                <a:hlinkClick r:id="rId3"/>
              </a:rPr>
              <a:t>:ALOHA</a:t>
            </a:r>
            <a:r>
              <a:rPr lang="zh-CN" altLang="en-US" dirty="0">
                <a:solidFill>
                  <a:srgbClr val="000000"/>
                </a:solidFill>
                <a:latin typeface="宋体" panose="02010600030101010101" pitchFamily="2" charset="-122"/>
                <a:hlinkClick r:id="rId3"/>
              </a:rPr>
              <a:t>系统</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1968-1972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4"/>
              </a:rPr>
              <a:t>Xerox PARC</a:t>
            </a:r>
            <a:r>
              <a:rPr lang="zh-CN" altLang="en-US" dirty="0">
                <a:solidFill>
                  <a:srgbClr val="000000"/>
                </a:solidFill>
                <a:latin typeface="宋体" panose="02010600030101010101" pitchFamily="2" charset="-122"/>
                <a:hlinkClick r:id="rId4"/>
              </a:rPr>
              <a:t>创建首台以太网</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1972-1977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5"/>
              </a:rPr>
              <a:t>DEC</a:t>
            </a:r>
            <a:r>
              <a:rPr lang="zh-CN" altLang="en-US" dirty="0">
                <a:solidFill>
                  <a:srgbClr val="000000"/>
                </a:solidFill>
                <a:latin typeface="宋体" panose="02010600030101010101" pitchFamily="2" charset="-122"/>
                <a:hlinkClick r:id="rId5"/>
              </a:rPr>
              <a:t>、</a:t>
            </a:r>
            <a:r>
              <a:rPr lang="en-US" altLang="zh-CN" dirty="0">
                <a:solidFill>
                  <a:srgbClr val="000000"/>
                </a:solidFill>
                <a:latin typeface="宋体" panose="02010600030101010101" pitchFamily="2" charset="-122"/>
                <a:hlinkClick r:id="rId5"/>
              </a:rPr>
              <a:t>Intel</a:t>
            </a:r>
            <a:r>
              <a:rPr lang="zh-CN" altLang="en-US" dirty="0">
                <a:solidFill>
                  <a:srgbClr val="000000"/>
                </a:solidFill>
                <a:latin typeface="宋体" panose="02010600030101010101" pitchFamily="2" charset="-122"/>
                <a:hlinkClick r:id="rId5"/>
              </a:rPr>
              <a:t>和</a:t>
            </a:r>
            <a:r>
              <a:rPr lang="en-US" altLang="zh-CN" dirty="0">
                <a:solidFill>
                  <a:srgbClr val="000000"/>
                </a:solidFill>
                <a:latin typeface="宋体" panose="02010600030101010101" pitchFamily="2" charset="-122"/>
                <a:hlinkClick r:id="rId5"/>
              </a:rPr>
              <a:t>Xerox</a:t>
            </a:r>
            <a:r>
              <a:rPr lang="zh-CN" altLang="en-US" dirty="0">
                <a:solidFill>
                  <a:srgbClr val="000000"/>
                </a:solidFill>
                <a:latin typeface="宋体" panose="02010600030101010101" pitchFamily="2" charset="-122"/>
                <a:hlinkClick r:id="rId5"/>
              </a:rPr>
              <a:t>将以太网标准化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1979-1983</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6"/>
              </a:rPr>
              <a:t>3Com</a:t>
            </a:r>
            <a:r>
              <a:rPr lang="zh-CN" altLang="en-US" dirty="0">
                <a:solidFill>
                  <a:srgbClr val="000000"/>
                </a:solidFill>
                <a:latin typeface="宋体" panose="02010600030101010101" pitchFamily="2" charset="-122"/>
                <a:hlinkClick r:id="rId6"/>
              </a:rPr>
              <a:t>将以太网产品化</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1980-1982</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7"/>
              </a:rPr>
              <a:t>StarLAN</a:t>
            </a:r>
            <a:r>
              <a:rPr lang="zh-CN" altLang="en-US" dirty="0">
                <a:solidFill>
                  <a:srgbClr val="000000"/>
                </a:solidFill>
                <a:latin typeface="宋体" panose="02010600030101010101" pitchFamily="2" charset="-122"/>
                <a:hlinkClick r:id="rId7"/>
              </a:rPr>
              <a:t>的兴衰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1984-1987</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en-US" altLang="zh-CN" dirty="0">
                <a:solidFill>
                  <a:srgbClr val="000000"/>
                </a:solidFill>
                <a:latin typeface="宋体" panose="02010600030101010101" pitchFamily="2" charset="-122"/>
                <a:hlinkClick r:id="rId8"/>
              </a:rPr>
              <a:t>10BASE-T</a:t>
            </a:r>
            <a:r>
              <a:rPr lang="zh-CN" altLang="en-US" dirty="0">
                <a:solidFill>
                  <a:srgbClr val="000000"/>
                </a:solidFill>
                <a:latin typeface="宋体" panose="02010600030101010101" pitchFamily="2" charset="-122"/>
                <a:hlinkClick r:id="rId8"/>
              </a:rPr>
              <a:t>和结构化布线历史</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1986-1990</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9"/>
              </a:rPr>
              <a:t>交换式和全双工以太网的出现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1990-1994</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hlinkClick r:id="rId10"/>
              </a:rPr>
              <a:t>快速型以太网的出现</a:t>
            </a:r>
            <a:r>
              <a:rPr lang="zh-CN" altLang="en-US" dirty="0">
                <a:solidFill>
                  <a:srgbClr val="000000"/>
                </a:solidFill>
                <a:latin typeface="宋体" panose="02010600030101010101" pitchFamily="2" charset="-122"/>
              </a:rPr>
              <a:t> （</a:t>
            </a:r>
            <a:r>
              <a:rPr lang="en-US" altLang="zh-CN" dirty="0">
                <a:solidFill>
                  <a:srgbClr val="000000"/>
                </a:solidFill>
                <a:latin typeface="宋体" panose="02010600030101010101" pitchFamily="2" charset="-122"/>
              </a:rPr>
              <a:t>1992-1995</a:t>
            </a:r>
            <a:r>
              <a:rPr lang="zh-CN" altLang="en-US" dirty="0">
                <a:solidFill>
                  <a:srgbClr val="000000"/>
                </a:solidFill>
                <a:latin typeface="宋体" panose="02010600030101010101" pitchFamily="2" charset="-122"/>
              </a:rPr>
              <a:t>） </a:t>
            </a:r>
            <a:endParaRPr lang="zh-CN" altLang="en-US" dirty="0">
              <a:solidFill>
                <a:srgbClr val="000000"/>
              </a:solidFill>
              <a:latin typeface="宋体" panose="02010600030101010101" pitchFamily="2" charset="-122"/>
            </a:endParaRPr>
          </a:p>
          <a:p>
            <a:pPr lvl="0" eaLnBrk="1" hangingPunct="1"/>
            <a:r>
              <a:rPr lang="zh-CN" altLang="en-US" dirty="0">
                <a:solidFill>
                  <a:srgbClr val="000000"/>
                </a:solidFill>
                <a:latin typeface="宋体" panose="02010600030101010101" pitchFamily="2" charset="-122"/>
              </a:rPr>
              <a:t>千兆以太网</a:t>
            </a:r>
            <a:r>
              <a:rPr lang="en-US" altLang="zh-CN" dirty="0">
                <a:solidFill>
                  <a:srgbClr val="000000"/>
                </a:solidFill>
                <a:latin typeface="宋体" panose="02010600030101010101" pitchFamily="2" charset="-122"/>
              </a:rPr>
              <a:t>(1995~)</a:t>
            </a:r>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latin typeface="宋体" panose="02010600030101010101" pitchFamily="2" charset="-122"/>
            </a:endParaRPr>
          </a:p>
          <a:p>
            <a:pPr lvl="0" eaLnBrk="1" hangingPunct="1"/>
            <a:endParaRPr lang="en-US" altLang="zh-CN" dirty="0">
              <a:solidFill>
                <a:srgbClr val="000000"/>
              </a:solidFill>
              <a:ea typeface="_x000B__x000C_"/>
            </a:endParaRPr>
          </a:p>
          <a:p>
            <a:pPr lvl="0" eaLnBrk="1" hangingPunct="1"/>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16386" name="Picture 2" descr="起始页（中）"/>
          <p:cNvPicPr>
            <a:picLocks noChangeAspect="1"/>
          </p:cNvPicPr>
          <p:nvPr/>
        </p:nvPicPr>
        <p:blipFill>
          <a:blip r:embed="rId2"/>
          <a:stretch>
            <a:fillRect/>
          </a:stretch>
        </p:blipFill>
        <p:spPr>
          <a:xfrm>
            <a:off x="0" y="0"/>
            <a:ext cx="9144000" cy="6858000"/>
          </a:xfrm>
          <a:prstGeom prst="rect">
            <a:avLst/>
          </a:prstGeom>
          <a:noFill/>
          <a:ln w="9525">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pic>
        <p:nvPicPr>
          <p:cNvPr id="15362" name="Picture 2" descr="内页（中）"/>
          <p:cNvPicPr>
            <a:picLocks noChangeAspect="1"/>
          </p:cNvPicPr>
          <p:nvPr/>
        </p:nvPicPr>
        <p:blipFill>
          <a:blip r:embed="rId13"/>
          <a:stretch>
            <a:fillRect/>
          </a:stretch>
        </p:blipFill>
        <p:spPr>
          <a:xfrm>
            <a:off x="0" y="0"/>
            <a:ext cx="9144000" cy="6858000"/>
          </a:xfrm>
          <a:prstGeom prst="rect">
            <a:avLst/>
          </a:prstGeom>
          <a:noFill/>
          <a:ln w="9525">
            <a:noFill/>
          </a:ln>
        </p:spPr>
      </p:pic>
      <p:sp>
        <p:nvSpPr>
          <p:cNvPr id="168963" name="Text Box 3"/>
          <p:cNvSpPr txBox="1">
            <a:spLocks noChangeArrowheads="1"/>
          </p:cNvSpPr>
          <p:nvPr/>
        </p:nvSpPr>
        <p:spPr bwMode="auto">
          <a:xfrm>
            <a:off x="304800" y="6034088"/>
            <a:ext cx="1143000" cy="366713"/>
          </a:xfrm>
          <a:prstGeom prst="rect">
            <a:avLst/>
          </a:prstGeom>
          <a:noFill/>
          <a:ln w="9525">
            <a:noFill/>
            <a:miter lim="800000"/>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zh-CN"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2005-4-20</a:t>
            </a:r>
            <a:endParaRPr kumimoji="0" lang="en-US" altLang="zh-CN" sz="18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68964" name="Text Box 4"/>
          <p:cNvSpPr txBox="1">
            <a:spLocks noChangeArrowheads="1"/>
          </p:cNvSpPr>
          <p:nvPr/>
        </p:nvSpPr>
        <p:spPr bwMode="auto">
          <a:xfrm>
            <a:off x="3489325" y="5735638"/>
            <a:ext cx="1463675" cy="457200"/>
          </a:xfrm>
          <a:prstGeom prst="rect">
            <a:avLst/>
          </a:prstGeom>
          <a:noFill/>
          <a:ln w="9525">
            <a:noFill/>
            <a:miter lim="800000"/>
          </a:ln>
          <a:effec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68965" name="Text Box 5"/>
          <p:cNvSpPr txBox="1">
            <a:spLocks noChangeArrowheads="1"/>
          </p:cNvSpPr>
          <p:nvPr/>
        </p:nvSpPr>
        <p:spPr bwMode="auto">
          <a:xfrm>
            <a:off x="3676650" y="6061075"/>
            <a:ext cx="1809750" cy="336550"/>
          </a:xfrm>
          <a:prstGeom prst="rect">
            <a:avLst/>
          </a:prstGeom>
          <a:noFill/>
          <a:ln w="9525">
            <a:noFill/>
            <a:miter lim="800000"/>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16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rPr>
              <a:t>港湾网络技术培训</a:t>
            </a:r>
            <a:endParaRPr kumimoji="0" lang="zh-CN" altLang="en-US" sz="1600" b="0" i="0" u="none" strike="noStrike" kern="1200" cap="none" spc="0" normalizeH="0" baseline="0" noProof="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68966" name="Text Box 6"/>
          <p:cNvSpPr txBox="1">
            <a:spLocks noChangeArrowheads="1"/>
          </p:cNvSpPr>
          <p:nvPr/>
        </p:nvSpPr>
        <p:spPr bwMode="auto">
          <a:xfrm>
            <a:off x="8229600" y="6034088"/>
            <a:ext cx="450850" cy="366713"/>
          </a:xfrm>
          <a:prstGeom prst="rect">
            <a:avLst/>
          </a:prstGeom>
          <a:noFill/>
          <a:ln w="9525">
            <a:noFill/>
            <a:miter lim="800000"/>
          </a:ln>
          <a:effectLst/>
        </p:spPr>
        <p:txBody>
          <a:bodyPr wrap="none">
            <a:spAutoFit/>
          </a:bodyPr>
          <a:p>
            <a:pPr lvl="0" eaLnBrk="1" hangingPunct="1"/>
            <a:fld id="{9A0DB2DC-4C9A-4742-B13C-FB6460FD3503}" type="slidenum">
              <a:rPr lang="en-US" altLang="zh-CN" sz="1800" dirty="0"/>
            </a:fld>
            <a:endParaRPr lang="en-US" altLang="zh-CN"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2pPr>
      <a:lvl3pPr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3pPr>
      <a:lvl4pPr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4pPr>
      <a:lvl5pPr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7" Type="http://schemas.openxmlformats.org/officeDocument/2006/relationships/notesSlide" Target="../notesSlides/notesSlide9.xml"/><Relationship Id="rId6" Type="http://schemas.openxmlformats.org/officeDocument/2006/relationships/vmlDrawing" Target="../drawings/vmlDrawing5.vml"/><Relationship Id="rId5" Type="http://schemas.openxmlformats.org/officeDocument/2006/relationships/slideLayout" Target="../slideLayouts/slideLayout2.xml"/><Relationship Id="rId4" Type="http://schemas.openxmlformats.org/officeDocument/2006/relationships/image" Target="../media/image9.png"/><Relationship Id="rId3" Type="http://schemas.openxmlformats.org/officeDocument/2006/relationships/oleObject" Target="../embeddings/oleObject5.bin"/><Relationship Id="rId2" Type="http://schemas.openxmlformats.org/officeDocument/2006/relationships/image" Target="http://www.harbournetworks.com/images/product_con_5010.jpg" TargetMode="External"/><Relationship Id="rId1" Type="http://schemas.openxmlformats.org/officeDocument/2006/relationships/image" Target="../media/image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4" Type="http://schemas.openxmlformats.org/officeDocument/2006/relationships/vmlDrawing" Target="../drawings/vmlDrawing6.vml"/><Relationship Id="rId3" Type="http://schemas.openxmlformats.org/officeDocument/2006/relationships/slideLayout" Target="../slideLayouts/slideLayout2.xml"/><Relationship Id="rId2" Type="http://schemas.openxmlformats.org/officeDocument/2006/relationships/image" Target="../media/image10.wmf"/><Relationship Id="rId1"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4" Type="http://schemas.openxmlformats.org/officeDocument/2006/relationships/vmlDrawing" Target="../drawings/vmlDrawing7.vml"/><Relationship Id="rId3" Type="http://schemas.openxmlformats.org/officeDocument/2006/relationships/slideLayout" Target="../slideLayouts/slideLayout2.xml"/><Relationship Id="rId2" Type="http://schemas.openxmlformats.org/officeDocument/2006/relationships/image" Target="../media/image11.png"/><Relationship Id="rId1"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vmlDrawing" Target="../drawings/vmlDrawing8.vml"/><Relationship Id="rId3" Type="http://schemas.openxmlformats.org/officeDocument/2006/relationships/slideLayout" Target="../slideLayouts/slideLayout2.xml"/><Relationship Id="rId2" Type="http://schemas.openxmlformats.org/officeDocument/2006/relationships/image" Target="../media/image12.wmf"/><Relationship Id="rId1" Type="http://schemas.openxmlformats.org/officeDocument/2006/relationships/oleObject" Target="../embeddings/oleObject8.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vmlDrawing" Target="../drawings/vmlDrawing9.vml"/><Relationship Id="rId3" Type="http://schemas.openxmlformats.org/officeDocument/2006/relationships/slideLayout" Target="../slideLayouts/slideLayout2.xml"/><Relationship Id="rId2" Type="http://schemas.openxmlformats.org/officeDocument/2006/relationships/image" Target="../media/image13.png"/><Relationship Id="rId1" Type="http://schemas.openxmlformats.org/officeDocument/2006/relationships/oleObject" Target="../embeddings/oleObject9.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5" Type="http://schemas.openxmlformats.org/officeDocument/2006/relationships/notesSlide" Target="../notesSlides/notesSlide15.xml"/><Relationship Id="rId4" Type="http://schemas.openxmlformats.org/officeDocument/2006/relationships/vmlDrawing" Target="../drawings/vmlDrawing10.vml"/><Relationship Id="rId3" Type="http://schemas.openxmlformats.org/officeDocument/2006/relationships/slideLayout" Target="../slideLayouts/slideLayout2.xml"/><Relationship Id="rId2" Type="http://schemas.openxmlformats.org/officeDocument/2006/relationships/image" Target="../media/image14.wmf"/><Relationship Id="rId1" Type="http://schemas.openxmlformats.org/officeDocument/2006/relationships/oleObject" Target="../embeddings/oleObject10.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4" Type="http://schemas.openxmlformats.org/officeDocument/2006/relationships/vmlDrawing" Target="../drawings/vmlDrawing11.vml"/><Relationship Id="rId3" Type="http://schemas.openxmlformats.org/officeDocument/2006/relationships/slideLayout" Target="../slideLayouts/slideLayout4.xml"/><Relationship Id="rId2" Type="http://schemas.openxmlformats.org/officeDocument/2006/relationships/image" Target="../media/image15.png"/><Relationship Id="rId1" Type="http://schemas.openxmlformats.org/officeDocument/2006/relationships/oleObject" Target="../embeddings/oleObject11.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5" Type="http://schemas.openxmlformats.org/officeDocument/2006/relationships/notesSlide" Target="../notesSlides/notesSlide25.xml"/><Relationship Id="rId4" Type="http://schemas.openxmlformats.org/officeDocument/2006/relationships/vmlDrawing" Target="../drawings/vmlDrawing12.vml"/><Relationship Id="rId3" Type="http://schemas.openxmlformats.org/officeDocument/2006/relationships/slideLayout" Target="../slideLayouts/slideLayout2.xml"/><Relationship Id="rId2" Type="http://schemas.openxmlformats.org/officeDocument/2006/relationships/image" Target="../media/image16.wmf"/><Relationship Id="rId1" Type="http://schemas.openxmlformats.org/officeDocument/2006/relationships/oleObject" Target="../embeddings/oleObject12.bin"/></Relationships>
</file>

<file path=ppt/slides/_rels/slide36.xml.rels><?xml version="1.0" encoding="UTF-8" standalone="yes"?>
<Relationships xmlns="http://schemas.openxmlformats.org/package/2006/relationships"><Relationship Id="rId5" Type="http://schemas.openxmlformats.org/officeDocument/2006/relationships/notesSlide" Target="../notesSlides/notesSlide26.xml"/><Relationship Id="rId4" Type="http://schemas.openxmlformats.org/officeDocument/2006/relationships/vmlDrawing" Target="../drawings/vmlDrawing13.vml"/><Relationship Id="rId3" Type="http://schemas.openxmlformats.org/officeDocument/2006/relationships/slideLayout" Target="../slideLayouts/slideLayout2.xml"/><Relationship Id="rId2" Type="http://schemas.openxmlformats.org/officeDocument/2006/relationships/image" Target="../media/image17.wmf"/><Relationship Id="rId1" Type="http://schemas.openxmlformats.org/officeDocument/2006/relationships/oleObject" Target="../embeddings/oleObject13.bin"/></Relationships>
</file>

<file path=ppt/slides/_rels/slide37.xml.rels><?xml version="1.0" encoding="UTF-8" standalone="yes"?>
<Relationships xmlns="http://schemas.openxmlformats.org/package/2006/relationships"><Relationship Id="rId8" Type="http://schemas.openxmlformats.org/officeDocument/2006/relationships/vmlDrawing" Target="../drawings/vmlDrawing14.vml"/><Relationship Id="rId7" Type="http://schemas.openxmlformats.org/officeDocument/2006/relationships/slideLayout" Target="../slideLayouts/slideLayout2.xml"/><Relationship Id="rId6" Type="http://schemas.openxmlformats.org/officeDocument/2006/relationships/image" Target="../media/image20.wmf"/><Relationship Id="rId5" Type="http://schemas.openxmlformats.org/officeDocument/2006/relationships/oleObject" Target="../embeddings/oleObject16.bin"/><Relationship Id="rId4" Type="http://schemas.openxmlformats.org/officeDocument/2006/relationships/image" Target="../media/image19.wmf"/><Relationship Id="rId3" Type="http://schemas.openxmlformats.org/officeDocument/2006/relationships/oleObject" Target="../embeddings/oleObject15.bin"/><Relationship Id="rId2" Type="http://schemas.openxmlformats.org/officeDocument/2006/relationships/image" Target="../media/image18.wmf"/><Relationship Id="rId1" Type="http://schemas.openxmlformats.org/officeDocument/2006/relationships/oleObject" Target="../embeddings/oleObject14.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4.wmf"/><Relationship Id="rId1"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21.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5.wmf"/><Relationship Id="rId1"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vmlDrawing" Target="../drawings/vmlDrawing3.vml"/><Relationship Id="rId3" Type="http://schemas.openxmlformats.org/officeDocument/2006/relationships/slideLayout" Target="../slideLayouts/slideLayout2.xml"/><Relationship Id="rId2" Type="http://schemas.openxmlformats.org/officeDocument/2006/relationships/image" Target="../media/image6.wmf"/><Relationship Id="rId1"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8.xml"/><Relationship Id="rId4" Type="http://schemas.openxmlformats.org/officeDocument/2006/relationships/vmlDrawing" Target="../drawings/vmlDrawing4.vml"/><Relationship Id="rId3" Type="http://schemas.openxmlformats.org/officeDocument/2006/relationships/slideLayout" Target="../slideLayouts/slideLayout2.xml"/><Relationship Id="rId2" Type="http://schemas.openxmlformats.org/officeDocument/2006/relationships/image" Target="../media/image7.wmf"/><Relationship Id="rId1"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6" name="Text Box 8"/>
          <p:cNvSpPr txBox="1">
            <a:spLocks noChangeArrowheads="1"/>
          </p:cNvSpPr>
          <p:nvPr/>
        </p:nvSpPr>
        <p:spPr bwMode="auto">
          <a:xfrm>
            <a:off x="3200400" y="1752600"/>
            <a:ext cx="3629025" cy="914400"/>
          </a:xfrm>
          <a:prstGeom prst="rect">
            <a:avLst/>
          </a:prstGeom>
          <a:noFill/>
          <a:ln w="9525">
            <a:noFill/>
            <a:miter lim="800000"/>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5400" b="1" i="0" u="none" strike="noStrike" kern="1200" cap="none" spc="0" normalizeH="0" baseline="0" noProof="0" smtClean="0">
                <a:ln>
                  <a:noFill/>
                </a:ln>
                <a:solidFill>
                  <a:schemeClr val="accent2"/>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以太网基础</a:t>
            </a:r>
            <a:endParaRPr kumimoji="0" lang="zh-CN" altLang="en-US" sz="5400" b="1" i="0" u="none" strike="noStrike" kern="1200" cap="none" spc="0" normalizeH="0" baseline="0" noProof="0" smtClean="0">
              <a:ln>
                <a:noFill/>
              </a:ln>
              <a:solidFill>
                <a:schemeClr val="accent2"/>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
        <p:nvSpPr>
          <p:cNvPr id="2057" name="Text Box 9"/>
          <p:cNvSpPr txBox="1">
            <a:spLocks noChangeArrowheads="1"/>
          </p:cNvSpPr>
          <p:nvPr/>
        </p:nvSpPr>
        <p:spPr bwMode="auto">
          <a:xfrm>
            <a:off x="2971800" y="3352800"/>
            <a:ext cx="3990975" cy="519113"/>
          </a:xfrm>
          <a:prstGeom prst="rect">
            <a:avLst/>
          </a:prstGeom>
          <a:noFill/>
          <a:ln w="9525">
            <a:noFill/>
            <a:miter lim="800000"/>
          </a:ln>
          <a:effec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smtClean="0">
                <a:ln>
                  <a:noFill/>
                </a:ln>
                <a:solidFill>
                  <a:schemeClr val="accent2"/>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港湾网络技术培训</a:t>
            </a:r>
            <a:r>
              <a:rPr kumimoji="0" lang="en-US" altLang="zh-CN" sz="2800" b="1" i="0" u="none" strike="noStrike" kern="1200" cap="none" spc="0" normalizeH="0" baseline="0" noProof="0" smtClean="0">
                <a:ln>
                  <a:noFill/>
                </a:ln>
                <a:solidFill>
                  <a:schemeClr val="accent2"/>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(2005)</a:t>
            </a:r>
            <a:endParaRPr kumimoji="0" lang="en-US" altLang="zh-CN" sz="2800" b="1" i="0" u="none" strike="noStrike" kern="1200" cap="none" spc="0" normalizeH="0" baseline="0" noProof="0" smtClean="0">
              <a:ln>
                <a:noFill/>
              </a:ln>
              <a:solidFill>
                <a:schemeClr val="accent2"/>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3" name="Rectangle 2"/>
          <p:cNvSpPr/>
          <p:nvPr>
            <p:ph type="title"/>
          </p:nvPr>
        </p:nvSpPr>
        <p:spPr>
          <a:xfrm>
            <a:off x="2743200" y="381000"/>
            <a:ext cx="4648200" cy="685800"/>
          </a:xfrm>
          <a:solidFill>
            <a:srgbClr val="FFFFFF"/>
          </a:solidFill>
          <a:ln>
            <a:noFill/>
          </a:ln>
        </p:spPr>
        <p:txBody>
          <a:bodyPr/>
          <a:p>
            <a:pPr eaLnBrk="1" hangingPunct="1"/>
            <a:r>
              <a:rPr lang="zh-CN" altLang="en-US" sz="3600" dirty="0"/>
              <a:t>以太网交换机</a:t>
            </a:r>
            <a:r>
              <a:rPr lang="en-US" altLang="zh-CN" sz="3600" dirty="0"/>
              <a:t>:Switch</a:t>
            </a:r>
            <a:endParaRPr lang="en-US" altLang="zh-CN" sz="3600" dirty="0"/>
          </a:p>
        </p:txBody>
      </p:sp>
      <p:sp>
        <p:nvSpPr>
          <p:cNvPr id="5124" name="Rectangle 5"/>
          <p:cNvSpPr/>
          <p:nvPr/>
        </p:nvSpPr>
        <p:spPr>
          <a:xfrm>
            <a:off x="685800" y="1600200"/>
            <a:ext cx="4724400" cy="1768475"/>
          </a:xfrm>
          <a:prstGeom prst="rect">
            <a:avLst/>
          </a:prstGeom>
          <a:noFill/>
          <a:ln w="9525">
            <a:noFill/>
          </a:ln>
        </p:spPr>
        <p:txBody>
          <a:bodyPr>
            <a:spAutoFit/>
          </a:bodyPr>
          <a:p>
            <a:pPr lvl="0" eaLnBrk="1" hangingPunct="1">
              <a:spcBef>
                <a:spcPct val="50000"/>
              </a:spcBef>
              <a:buChar char="•"/>
            </a:pPr>
            <a:r>
              <a:rPr lang="en-US" altLang="zh-CN" sz="2000" dirty="0">
                <a:latin typeface="Times New Roman" panose="02020603050405020304" pitchFamily="18" charset="0"/>
                <a:ea typeface="宋体" panose="02010600030101010101" pitchFamily="2" charset="-122"/>
              </a:rPr>
              <a:t>  </a:t>
            </a:r>
            <a:r>
              <a:rPr lang="zh-CN" altLang="en-US" sz="2000" dirty="0">
                <a:latin typeface="Times New Roman" panose="02020603050405020304" pitchFamily="18" charset="0"/>
                <a:ea typeface="宋体" panose="02010600030101010101" pitchFamily="2" charset="-122"/>
              </a:rPr>
              <a:t>交换机的基本操作与网桥是相同的</a:t>
            </a:r>
            <a:endParaRPr lang="zh-CN" altLang="en-US" sz="2000" dirty="0">
              <a:latin typeface="Times New Roman" panose="02020603050405020304" pitchFamily="18" charset="0"/>
              <a:ea typeface="宋体" panose="02010600030101010101" pitchFamily="2" charset="-122"/>
            </a:endParaRPr>
          </a:p>
          <a:p>
            <a:pPr lvl="0" eaLnBrk="1" hangingPunct="1">
              <a:spcBef>
                <a:spcPct val="50000"/>
              </a:spcBef>
              <a:buChar char="•"/>
            </a:pPr>
            <a:r>
              <a:rPr lang="zh-CN" altLang="en-US" sz="2000" dirty="0">
                <a:latin typeface="Times New Roman" panose="02020603050405020304" pitchFamily="18" charset="0"/>
                <a:ea typeface="宋体" panose="02010600030101010101" pitchFamily="2" charset="-122"/>
              </a:rPr>
              <a:t>  交换机通常提供更高的带宽、端口密度</a:t>
            </a:r>
            <a:endParaRPr lang="zh-CN" altLang="en-US" sz="2000" dirty="0">
              <a:latin typeface="Times New Roman" panose="02020603050405020304" pitchFamily="18" charset="0"/>
              <a:ea typeface="宋体" panose="02010600030101010101" pitchFamily="2" charset="-122"/>
            </a:endParaRPr>
          </a:p>
          <a:p>
            <a:pPr lvl="0" eaLnBrk="1" hangingPunct="1">
              <a:spcBef>
                <a:spcPct val="50000"/>
              </a:spcBef>
              <a:buChar char="•"/>
            </a:pPr>
            <a:r>
              <a:rPr lang="zh-CN" altLang="en-US" sz="2000" dirty="0">
                <a:latin typeface="Times New Roman" panose="02020603050405020304" pitchFamily="18" charset="0"/>
                <a:ea typeface="宋体" panose="02010600030101010101" pitchFamily="2" charset="-122"/>
              </a:rPr>
              <a:t>  交换机全双工通信消除了冲突可能性</a:t>
            </a:r>
            <a:endParaRPr lang="zh-CN" altLang="en-US" sz="2000" dirty="0">
              <a:latin typeface="Times New Roman" panose="02020603050405020304" pitchFamily="18" charset="0"/>
              <a:ea typeface="宋体" panose="02010600030101010101" pitchFamily="2" charset="-122"/>
            </a:endParaRPr>
          </a:p>
          <a:p>
            <a:pPr lvl="0" eaLnBrk="1" hangingPunct="1">
              <a:spcBef>
                <a:spcPct val="50000"/>
              </a:spcBef>
              <a:buChar char="•"/>
            </a:pPr>
            <a:r>
              <a:rPr lang="zh-CN" altLang="en-US" sz="2000" dirty="0">
                <a:latin typeface="Times New Roman" panose="02020603050405020304" pitchFamily="18" charset="0"/>
                <a:ea typeface="宋体" panose="02010600030101010101" pitchFamily="2" charset="-122"/>
              </a:rPr>
              <a:t>  交换机具有可以管理的特性</a:t>
            </a:r>
            <a:endParaRPr lang="zh-CN" altLang="en-US" sz="2000" dirty="0">
              <a:latin typeface="Times New Roman" panose="02020603050405020304" pitchFamily="18" charset="0"/>
              <a:ea typeface="宋体" panose="02010600030101010101" pitchFamily="2" charset="-122"/>
            </a:endParaRPr>
          </a:p>
        </p:txBody>
      </p:sp>
      <p:sp>
        <p:nvSpPr>
          <p:cNvPr id="5125" name="Rectangle 7"/>
          <p:cNvSpPr/>
          <p:nvPr/>
        </p:nvSpPr>
        <p:spPr>
          <a:xfrm>
            <a:off x="3457575" y="3062288"/>
            <a:ext cx="9144000" cy="0"/>
          </a:xfrm>
          <a:prstGeom prst="rect">
            <a:avLst/>
          </a:prstGeom>
          <a:noFill/>
          <a:ln w="9525">
            <a:noFill/>
          </a:ln>
        </p:spPr>
        <p:txBody>
          <a:bodyPr>
            <a:spAutoFit/>
          </a:bodyPr>
          <a:p>
            <a:pPr lvl="0" eaLnBrk="1" hangingPunct="1"/>
            <a:endParaRPr lang="zh-CN" altLang="en-US" dirty="0">
              <a:latin typeface="Times New Roman" panose="02020603050405020304" pitchFamily="18" charset="0"/>
              <a:ea typeface="宋体" panose="02010600030101010101" pitchFamily="2" charset="-122"/>
            </a:endParaRPr>
          </a:p>
        </p:txBody>
      </p:sp>
      <p:pic>
        <p:nvPicPr>
          <p:cNvPr id="5126" name="Picture 6" descr="http://www.harbournetworks.com/images/product_con_5010.jpg"/>
          <p:cNvPicPr>
            <a:picLocks noChangeAspect="1"/>
          </p:cNvPicPr>
          <p:nvPr/>
        </p:nvPicPr>
        <p:blipFill>
          <a:blip r:embed="rId1" r:link="rId2"/>
          <a:stretch>
            <a:fillRect/>
          </a:stretch>
        </p:blipFill>
        <p:spPr>
          <a:xfrm>
            <a:off x="1524000" y="4191000"/>
            <a:ext cx="2228850" cy="733425"/>
          </a:xfrm>
          <a:prstGeom prst="rect">
            <a:avLst/>
          </a:prstGeom>
          <a:noFill/>
          <a:ln w="9525">
            <a:noFill/>
          </a:ln>
        </p:spPr>
      </p:pic>
      <p:sp>
        <p:nvSpPr>
          <p:cNvPr id="5127" name="Rectangle 9"/>
          <p:cNvSpPr/>
          <p:nvPr/>
        </p:nvSpPr>
        <p:spPr>
          <a:xfrm>
            <a:off x="3619500" y="2590800"/>
            <a:ext cx="9144000" cy="0"/>
          </a:xfrm>
          <a:prstGeom prst="rect">
            <a:avLst/>
          </a:prstGeom>
          <a:noFill/>
          <a:ln w="9525">
            <a:noFill/>
          </a:ln>
        </p:spPr>
        <p:txBody>
          <a:bodyPr>
            <a:spAutoFit/>
          </a:bodyPr>
          <a:p>
            <a:pPr lvl="0" eaLnBrk="1" hangingPunct="1"/>
            <a:endParaRPr lang="zh-CN" altLang="en-US" dirty="0">
              <a:latin typeface="Times New Roman" panose="02020603050405020304" pitchFamily="18" charset="0"/>
              <a:ea typeface="宋体" panose="02010600030101010101" pitchFamily="2" charset="-122"/>
            </a:endParaRPr>
          </a:p>
        </p:txBody>
      </p:sp>
      <p:graphicFrame>
        <p:nvGraphicFramePr>
          <p:cNvPr id="5122" name="Object 8"/>
          <p:cNvGraphicFramePr/>
          <p:nvPr/>
        </p:nvGraphicFramePr>
        <p:xfrm>
          <a:off x="5105400" y="2895600"/>
          <a:ext cx="3124200" cy="2749550"/>
        </p:xfrm>
        <a:graphic>
          <a:graphicData uri="http://schemas.openxmlformats.org/presentationml/2006/ole">
            <mc:AlternateContent xmlns:mc="http://schemas.openxmlformats.org/markup-compatibility/2006">
              <mc:Choice xmlns:v="urn:schemas-microsoft-com:vml" Requires="v">
                <p:oleObj spid="_x0000_s3078" name="" r:id="rId3" imgW="1905000" imgH="1676400" progId="Paint.Picture">
                  <p:embed/>
                </p:oleObj>
              </mc:Choice>
              <mc:Fallback>
                <p:oleObj name="" r:id="rId3" imgW="1905000" imgH="1676400" progId="Paint.Picture">
                  <p:embed/>
                  <p:pic>
                    <p:nvPicPr>
                      <p:cNvPr id="0" name="图片 3077"/>
                      <p:cNvPicPr/>
                      <p:nvPr/>
                    </p:nvPicPr>
                    <p:blipFill>
                      <a:blip r:embed="rId4"/>
                      <a:stretch>
                        <a:fillRect/>
                      </a:stretch>
                    </p:blipFill>
                    <p:spPr>
                      <a:xfrm>
                        <a:off x="5105400" y="2895600"/>
                        <a:ext cx="3124200" cy="2749550"/>
                      </a:xfrm>
                      <a:prstGeom prst="rect">
                        <a:avLst/>
                      </a:prstGeom>
                      <a:noFill/>
                      <a:ln w="38100">
                        <a:noFill/>
                        <a:miter/>
                      </a:ln>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2"/>
          <p:cNvSpPr/>
          <p:nvPr>
            <p:ph type="title"/>
          </p:nvPr>
        </p:nvSpPr>
        <p:spPr>
          <a:xfrm>
            <a:off x="2667000" y="304800"/>
            <a:ext cx="4800600" cy="762000"/>
          </a:xfrm>
          <a:solidFill>
            <a:srgbClr val="FFFFFF"/>
          </a:solidFill>
          <a:ln>
            <a:noFill/>
          </a:ln>
        </p:spPr>
        <p:txBody>
          <a:bodyPr/>
          <a:p>
            <a:pPr eaLnBrk="1" hangingPunct="1"/>
            <a:r>
              <a:rPr lang="zh-CN" altLang="en-US" sz="3600" dirty="0"/>
              <a:t>网络分层概念</a:t>
            </a:r>
            <a:endParaRPr lang="zh-CN" altLang="en-US" sz="3600" dirty="0"/>
          </a:p>
        </p:txBody>
      </p:sp>
      <p:sp>
        <p:nvSpPr>
          <p:cNvPr id="22531" name="Rectangle 3"/>
          <p:cNvSpPr/>
          <p:nvPr>
            <p:ph idx="1"/>
          </p:nvPr>
        </p:nvSpPr>
        <p:spPr>
          <a:xfrm>
            <a:off x="762000" y="1295400"/>
            <a:ext cx="7772400" cy="2895600"/>
          </a:xfrm>
          <a:solidFill>
            <a:srgbClr val="FFFFFF"/>
          </a:solidFill>
          <a:ln>
            <a:noFill/>
          </a:ln>
        </p:spPr>
        <p:txBody>
          <a:bodyPr/>
          <a:p>
            <a:pPr eaLnBrk="1" hangingPunct="1"/>
            <a:r>
              <a:rPr lang="zh-CN" altLang="en-US" sz="2800" dirty="0"/>
              <a:t>网络分层概念</a:t>
            </a:r>
            <a:endParaRPr lang="zh-CN" altLang="en-US" sz="2800" dirty="0"/>
          </a:p>
          <a:p>
            <a:pPr lvl="2" eaLnBrk="1" hangingPunct="1">
              <a:buNone/>
            </a:pPr>
            <a:r>
              <a:rPr lang="zh-CN" altLang="en-US" sz="2000" dirty="0"/>
              <a:t>七层： 应用层，</a:t>
            </a:r>
            <a:r>
              <a:rPr lang="en-US" altLang="zh-CN" sz="2000" dirty="0"/>
              <a:t>telnet/ftp/</a:t>
            </a:r>
            <a:r>
              <a:rPr lang="zh-CN" altLang="en-US" sz="2000" dirty="0"/>
              <a:t>路由协议</a:t>
            </a:r>
            <a:endParaRPr lang="zh-CN" altLang="en-US" sz="2000" dirty="0"/>
          </a:p>
          <a:p>
            <a:pPr lvl="2" eaLnBrk="1" hangingPunct="1">
              <a:buNone/>
            </a:pPr>
            <a:r>
              <a:rPr lang="zh-CN" altLang="en-US" sz="2000" dirty="0"/>
              <a:t>四层： 传输层，</a:t>
            </a:r>
            <a:r>
              <a:rPr lang="en-US" altLang="zh-CN" sz="2000" dirty="0"/>
              <a:t>TCP/UDP</a:t>
            </a:r>
            <a:endParaRPr lang="en-US" altLang="zh-CN" sz="2000" dirty="0"/>
          </a:p>
          <a:p>
            <a:pPr lvl="2" eaLnBrk="1" hangingPunct="1">
              <a:buNone/>
            </a:pPr>
            <a:r>
              <a:rPr lang="zh-CN" altLang="en-US" sz="2000" dirty="0"/>
              <a:t>三层： 网络层，通常是</a:t>
            </a:r>
            <a:r>
              <a:rPr lang="en-US" altLang="zh-CN" sz="2000" dirty="0"/>
              <a:t>IP</a:t>
            </a:r>
            <a:r>
              <a:rPr lang="zh-CN" altLang="en-US" sz="2000" dirty="0"/>
              <a:t>，数据包称为报文</a:t>
            </a:r>
            <a:endParaRPr lang="zh-CN" altLang="en-US" sz="2000" dirty="0"/>
          </a:p>
          <a:p>
            <a:pPr lvl="2" eaLnBrk="1" hangingPunct="1">
              <a:buNone/>
            </a:pPr>
            <a:r>
              <a:rPr lang="zh-CN" altLang="en-US" sz="2000" dirty="0"/>
              <a:t>二层： 链路层，比如以太网，数据包称为帧</a:t>
            </a:r>
            <a:endParaRPr lang="zh-CN" altLang="en-US" sz="2000" dirty="0"/>
          </a:p>
          <a:p>
            <a:pPr lvl="2" eaLnBrk="1" hangingPunct="1">
              <a:buNone/>
            </a:pPr>
            <a:r>
              <a:rPr lang="zh-CN" altLang="en-US" sz="2000" dirty="0"/>
              <a:t>一层： 物理层</a:t>
            </a:r>
            <a:endParaRPr lang="zh-CN" altLang="en-US" sz="2000" dirty="0"/>
          </a:p>
        </p:txBody>
      </p:sp>
      <p:sp>
        <p:nvSpPr>
          <p:cNvPr id="22532" name="Text Box 4"/>
          <p:cNvSpPr txBox="1"/>
          <p:nvPr/>
        </p:nvSpPr>
        <p:spPr>
          <a:xfrm>
            <a:off x="990600" y="3810000"/>
            <a:ext cx="1676400" cy="376238"/>
          </a:xfrm>
          <a:prstGeom prst="rect">
            <a:avLst/>
          </a:prstGeom>
          <a:noFill/>
          <a:ln w="9525" cap="flat" cmpd="sng">
            <a:solidFill>
              <a:schemeClr val="tx1"/>
            </a:solidFill>
            <a:prstDash val="solid"/>
            <a:miter/>
            <a:headEnd type="none" w="med" len="med"/>
            <a:tailEnd type="none" w="med" len="med"/>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rPr>
              <a:t>L2 HEADER</a:t>
            </a:r>
            <a:endParaRPr lang="en-US" altLang="zh-CN" sz="2000" dirty="0">
              <a:latin typeface="Times New Roman" panose="02020603050405020304" pitchFamily="18" charset="0"/>
              <a:ea typeface="宋体" panose="02010600030101010101" pitchFamily="2" charset="-122"/>
            </a:endParaRPr>
          </a:p>
        </p:txBody>
      </p:sp>
      <p:sp>
        <p:nvSpPr>
          <p:cNvPr id="22533" name="Text Box 5"/>
          <p:cNvSpPr txBox="1"/>
          <p:nvPr/>
        </p:nvSpPr>
        <p:spPr>
          <a:xfrm>
            <a:off x="2667000" y="3810000"/>
            <a:ext cx="1600200" cy="376238"/>
          </a:xfrm>
          <a:prstGeom prst="rect">
            <a:avLst/>
          </a:prstGeom>
          <a:noFill/>
          <a:ln w="9525" cap="flat" cmpd="sng">
            <a:solidFill>
              <a:schemeClr val="tx1"/>
            </a:solidFill>
            <a:prstDash val="solid"/>
            <a:miter/>
            <a:headEnd type="none" w="med" len="med"/>
            <a:tailEnd type="none" w="med" len="med"/>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rPr>
              <a:t>L3 HEADER</a:t>
            </a:r>
            <a:endParaRPr lang="en-US" altLang="zh-CN" sz="2000" dirty="0">
              <a:latin typeface="Times New Roman" panose="02020603050405020304" pitchFamily="18" charset="0"/>
              <a:ea typeface="宋体" panose="02010600030101010101" pitchFamily="2" charset="-122"/>
            </a:endParaRPr>
          </a:p>
        </p:txBody>
      </p:sp>
      <p:sp>
        <p:nvSpPr>
          <p:cNvPr id="22534" name="Text Box 6"/>
          <p:cNvSpPr txBox="1"/>
          <p:nvPr/>
        </p:nvSpPr>
        <p:spPr>
          <a:xfrm>
            <a:off x="6096000" y="3810000"/>
            <a:ext cx="2286000" cy="376238"/>
          </a:xfrm>
          <a:prstGeom prst="rect">
            <a:avLst/>
          </a:prstGeom>
          <a:noFill/>
          <a:ln w="9525" cap="flat" cmpd="sng">
            <a:solidFill>
              <a:schemeClr val="tx1"/>
            </a:solidFill>
            <a:prstDash val="solid"/>
            <a:miter/>
            <a:headEnd type="none" w="med" len="med"/>
            <a:tailEnd type="none" w="med" len="med"/>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rPr>
              <a:t>DATA</a:t>
            </a:r>
            <a:endParaRPr lang="en-US" altLang="zh-CN" sz="2000" dirty="0">
              <a:latin typeface="Times New Roman" panose="02020603050405020304" pitchFamily="18" charset="0"/>
              <a:ea typeface="宋体" panose="02010600030101010101" pitchFamily="2" charset="-122"/>
            </a:endParaRPr>
          </a:p>
        </p:txBody>
      </p:sp>
      <p:sp>
        <p:nvSpPr>
          <p:cNvPr id="22535" name="AutoShape 7"/>
          <p:cNvSpPr/>
          <p:nvPr/>
        </p:nvSpPr>
        <p:spPr>
          <a:xfrm rot="5400000">
            <a:off x="1676400" y="3505200"/>
            <a:ext cx="304800" cy="1676400"/>
          </a:xfrm>
          <a:prstGeom prst="rightBrace">
            <a:avLst>
              <a:gd name="adj1" fmla="val 45833"/>
              <a:gd name="adj2" fmla="val 50000"/>
            </a:avLst>
          </a:prstGeom>
          <a:noFill/>
          <a:ln w="9525" cap="flat" cmpd="sng">
            <a:solidFill>
              <a:schemeClr val="tx1"/>
            </a:solidFill>
            <a:prstDash val="solid"/>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22536" name="Text Box 8"/>
          <p:cNvSpPr txBox="1"/>
          <p:nvPr/>
        </p:nvSpPr>
        <p:spPr>
          <a:xfrm>
            <a:off x="1143000" y="4572000"/>
            <a:ext cx="1600200" cy="366713"/>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zh-CN" altLang="en-US" sz="2000" dirty="0">
                <a:latin typeface="Times New Roman" panose="02020603050405020304" pitchFamily="18" charset="0"/>
                <a:ea typeface="宋体" panose="02010600030101010101" pitchFamily="2" charset="-122"/>
              </a:rPr>
              <a:t>以太网头</a:t>
            </a:r>
            <a:endParaRPr lang="zh-CN" altLang="en-US" sz="2000" dirty="0">
              <a:latin typeface="Times New Roman" panose="02020603050405020304" pitchFamily="18" charset="0"/>
              <a:ea typeface="宋体" panose="02010600030101010101" pitchFamily="2" charset="-122"/>
            </a:endParaRPr>
          </a:p>
        </p:txBody>
      </p:sp>
      <p:sp>
        <p:nvSpPr>
          <p:cNvPr id="22537" name="Text Box 9"/>
          <p:cNvSpPr txBox="1"/>
          <p:nvPr/>
        </p:nvSpPr>
        <p:spPr>
          <a:xfrm>
            <a:off x="3124200" y="4572000"/>
            <a:ext cx="1066800" cy="366713"/>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rPr>
              <a:t>IP</a:t>
            </a:r>
            <a:r>
              <a:rPr lang="zh-CN" altLang="en-US" sz="2000" dirty="0">
                <a:latin typeface="Times New Roman" panose="02020603050405020304" pitchFamily="18" charset="0"/>
                <a:ea typeface="宋体" panose="02010600030101010101" pitchFamily="2" charset="-122"/>
              </a:rPr>
              <a:t>头</a:t>
            </a:r>
            <a:endParaRPr lang="zh-CN" altLang="en-US" sz="2000" dirty="0">
              <a:latin typeface="Times New Roman" panose="02020603050405020304" pitchFamily="18" charset="0"/>
              <a:ea typeface="宋体" panose="02010600030101010101" pitchFamily="2" charset="-122"/>
            </a:endParaRPr>
          </a:p>
        </p:txBody>
      </p:sp>
      <p:sp>
        <p:nvSpPr>
          <p:cNvPr id="22538" name="AutoShape 10"/>
          <p:cNvSpPr/>
          <p:nvPr/>
        </p:nvSpPr>
        <p:spPr>
          <a:xfrm rot="5400000">
            <a:off x="3276600" y="3581400"/>
            <a:ext cx="381000" cy="1600200"/>
          </a:xfrm>
          <a:prstGeom prst="rightBrace">
            <a:avLst>
              <a:gd name="adj1" fmla="val 35000"/>
              <a:gd name="adj2" fmla="val 50000"/>
            </a:avLst>
          </a:prstGeom>
          <a:noFill/>
          <a:ln w="9525" cap="flat" cmpd="sng">
            <a:solidFill>
              <a:schemeClr val="tx1"/>
            </a:solidFill>
            <a:prstDash val="solid"/>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22539" name="Text Box 11"/>
          <p:cNvSpPr txBox="1"/>
          <p:nvPr/>
        </p:nvSpPr>
        <p:spPr>
          <a:xfrm>
            <a:off x="4267200" y="3810000"/>
            <a:ext cx="1828800" cy="376238"/>
          </a:xfrm>
          <a:prstGeom prst="rect">
            <a:avLst/>
          </a:prstGeom>
          <a:noFill/>
          <a:ln w="9525" cap="flat" cmpd="sng">
            <a:solidFill>
              <a:schemeClr val="tx1"/>
            </a:solidFill>
            <a:prstDash val="solid"/>
            <a:miter/>
            <a:headEnd type="none" w="med" len="med"/>
            <a:tailEnd type="none" w="med" len="med"/>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rPr>
              <a:t>L4 HEADER</a:t>
            </a:r>
            <a:endParaRPr lang="en-US" altLang="zh-CN" sz="2000" dirty="0">
              <a:latin typeface="Times New Roman" panose="02020603050405020304" pitchFamily="18" charset="0"/>
              <a:ea typeface="宋体" panose="02010600030101010101" pitchFamily="2" charset="-122"/>
            </a:endParaRPr>
          </a:p>
        </p:txBody>
      </p:sp>
      <p:sp>
        <p:nvSpPr>
          <p:cNvPr id="22540" name="AutoShape 12"/>
          <p:cNvSpPr/>
          <p:nvPr/>
        </p:nvSpPr>
        <p:spPr>
          <a:xfrm rot="5400000">
            <a:off x="5029200" y="3505200"/>
            <a:ext cx="381000" cy="1752600"/>
          </a:xfrm>
          <a:prstGeom prst="rightBrace">
            <a:avLst>
              <a:gd name="adj1" fmla="val 38333"/>
              <a:gd name="adj2" fmla="val 50000"/>
            </a:avLst>
          </a:prstGeom>
          <a:noFill/>
          <a:ln w="9525" cap="flat" cmpd="sng">
            <a:solidFill>
              <a:schemeClr val="tx1"/>
            </a:solidFill>
            <a:prstDash val="solid"/>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22541" name="Text Box 13"/>
          <p:cNvSpPr txBox="1"/>
          <p:nvPr/>
        </p:nvSpPr>
        <p:spPr>
          <a:xfrm>
            <a:off x="4724400" y="4572000"/>
            <a:ext cx="1066800" cy="366713"/>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en-US" altLang="zh-CN" sz="2000" dirty="0">
                <a:latin typeface="Times New Roman" panose="02020603050405020304" pitchFamily="18" charset="0"/>
                <a:ea typeface="宋体" panose="02010600030101010101" pitchFamily="2" charset="-122"/>
              </a:rPr>
              <a:t>TCP</a:t>
            </a:r>
            <a:r>
              <a:rPr lang="zh-CN" altLang="en-US" sz="2000" dirty="0">
                <a:latin typeface="Times New Roman" panose="02020603050405020304" pitchFamily="18" charset="0"/>
                <a:ea typeface="宋体" panose="02010600030101010101" pitchFamily="2" charset="-122"/>
              </a:rPr>
              <a:t>头</a:t>
            </a:r>
            <a:endParaRPr lang="zh-CN" altLang="en-US" sz="2000" dirty="0">
              <a:latin typeface="Times New Roman" panose="02020603050405020304" pitchFamily="18" charset="0"/>
              <a:ea typeface="宋体" panose="02010600030101010101" pitchFamily="2" charset="-122"/>
            </a:endParaRPr>
          </a:p>
        </p:txBody>
      </p:sp>
      <p:sp>
        <p:nvSpPr>
          <p:cNvPr id="22542" name="Text Box 14"/>
          <p:cNvSpPr txBox="1"/>
          <p:nvPr/>
        </p:nvSpPr>
        <p:spPr>
          <a:xfrm>
            <a:off x="685800" y="5257800"/>
            <a:ext cx="7467600" cy="420688"/>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Char char="l"/>
            </a:pPr>
            <a:r>
              <a:rPr lang="en-US" altLang="zh-CN" dirty="0">
                <a:latin typeface="Times New Roman" panose="02020603050405020304" pitchFamily="18" charset="0"/>
                <a:ea typeface="宋体" panose="02010600030101010101" pitchFamily="2" charset="-122"/>
              </a:rPr>
              <a:t>  </a:t>
            </a:r>
            <a:r>
              <a:rPr lang="zh-CN" altLang="en-US" dirty="0">
                <a:latin typeface="Times New Roman" panose="02020603050405020304" pitchFamily="18" charset="0"/>
                <a:ea typeface="宋体" panose="02010600030101010101" pitchFamily="2" charset="-122"/>
              </a:rPr>
              <a:t>以太网技术在网络分层中属于第二层的技术</a:t>
            </a:r>
            <a:endParaRPr lang="zh-CN" altLang="en-US" dirty="0">
              <a:latin typeface="Times New Roman" panose="02020603050405020304" pitchFamily="18" charset="0"/>
              <a:ea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Rectangle 2"/>
          <p:cNvSpPr/>
          <p:nvPr>
            <p:ph type="title"/>
          </p:nvPr>
        </p:nvSpPr>
        <p:spPr>
          <a:xfrm>
            <a:off x="2895600" y="381000"/>
            <a:ext cx="4267200" cy="685800"/>
          </a:xfrm>
          <a:solidFill>
            <a:srgbClr val="FFFFFF"/>
          </a:solidFill>
          <a:ln>
            <a:noFill/>
          </a:ln>
        </p:spPr>
        <p:txBody>
          <a:bodyPr/>
          <a:p>
            <a:pPr eaLnBrk="1" hangingPunct="1"/>
            <a:r>
              <a:rPr lang="zh-CN" altLang="en-US" sz="3600" dirty="0"/>
              <a:t>二层交换技术</a:t>
            </a:r>
            <a:endParaRPr lang="zh-CN" altLang="en-US" sz="3600" dirty="0"/>
          </a:p>
        </p:txBody>
      </p:sp>
      <p:sp>
        <p:nvSpPr>
          <p:cNvPr id="6148" name="Rectangle 3"/>
          <p:cNvSpPr/>
          <p:nvPr>
            <p:ph idx="1"/>
          </p:nvPr>
        </p:nvSpPr>
        <p:spPr>
          <a:xfrm>
            <a:off x="838200" y="1447800"/>
            <a:ext cx="5105400" cy="3733800"/>
          </a:xfrm>
          <a:solidFill>
            <a:srgbClr val="FFFFFF"/>
          </a:solidFill>
          <a:ln>
            <a:noFill/>
          </a:ln>
        </p:spPr>
        <p:txBody>
          <a:bodyPr/>
          <a:p>
            <a:pPr eaLnBrk="1" hangingPunct="1">
              <a:buNone/>
            </a:pPr>
            <a:r>
              <a:rPr lang="zh-CN" altLang="en-US" dirty="0"/>
              <a:t>二层交换主要完成以下功能 </a:t>
            </a:r>
            <a:endParaRPr lang="zh-CN" altLang="en-US" dirty="0"/>
          </a:p>
          <a:p>
            <a:pPr lvl="1" eaLnBrk="1" hangingPunct="1"/>
            <a:r>
              <a:rPr lang="zh-CN" altLang="en-US" sz="2400" dirty="0"/>
              <a:t>数据交换、转发</a:t>
            </a:r>
            <a:endParaRPr lang="zh-CN" altLang="en-US" sz="2400" dirty="0"/>
          </a:p>
          <a:p>
            <a:pPr lvl="1" eaLnBrk="1" hangingPunct="1"/>
            <a:r>
              <a:rPr lang="zh-CN" altLang="en-US" sz="2400" dirty="0"/>
              <a:t>自动</a:t>
            </a:r>
            <a:r>
              <a:rPr lang="en-US" altLang="zh-CN" sz="2400" dirty="0"/>
              <a:t>MAC</a:t>
            </a:r>
            <a:r>
              <a:rPr lang="zh-CN" altLang="en-US" sz="2400" dirty="0"/>
              <a:t>地址学习</a:t>
            </a:r>
            <a:endParaRPr lang="zh-CN" altLang="en-US" sz="2400" dirty="0"/>
          </a:p>
          <a:p>
            <a:pPr lvl="1" eaLnBrk="1" hangingPunct="1"/>
            <a:r>
              <a:rPr lang="zh-CN" altLang="en-US" sz="2400" dirty="0"/>
              <a:t>生成树协议（</a:t>
            </a:r>
            <a:r>
              <a:rPr lang="en-US" altLang="zh-CN" sz="2400" dirty="0"/>
              <a:t>STP</a:t>
            </a:r>
            <a:r>
              <a:rPr lang="zh-CN" altLang="en-US" sz="2400" dirty="0"/>
              <a:t>）</a:t>
            </a:r>
            <a:endParaRPr lang="zh-CN" altLang="en-US" sz="2400" dirty="0"/>
          </a:p>
          <a:p>
            <a:pPr lvl="1" eaLnBrk="1" hangingPunct="1"/>
            <a:r>
              <a:rPr lang="zh-CN" altLang="en-US" sz="2400" dirty="0"/>
              <a:t>端口捆绑</a:t>
            </a:r>
            <a:r>
              <a:rPr lang="en-US" altLang="zh-CN" sz="2400" dirty="0"/>
              <a:t>(Trunk)</a:t>
            </a:r>
            <a:endParaRPr lang="en-US" altLang="zh-CN" sz="2400" dirty="0"/>
          </a:p>
          <a:p>
            <a:pPr lvl="1" eaLnBrk="1" hangingPunct="1"/>
            <a:r>
              <a:rPr lang="en-US" altLang="zh-CN" sz="2400" dirty="0"/>
              <a:t>IEEE802.1Q Vlan</a:t>
            </a:r>
            <a:endParaRPr lang="en-US" altLang="zh-CN" sz="2400" dirty="0"/>
          </a:p>
          <a:p>
            <a:pPr lvl="1" eaLnBrk="1" hangingPunct="1"/>
            <a:r>
              <a:rPr lang="zh-CN" altLang="en-US" sz="2400" dirty="0"/>
              <a:t>端口属性</a:t>
            </a:r>
            <a:endParaRPr lang="zh-CN" altLang="en-US" sz="2400" dirty="0"/>
          </a:p>
          <a:p>
            <a:pPr lvl="1" eaLnBrk="1" hangingPunct="1"/>
            <a:r>
              <a:rPr lang="en-US" altLang="zh-CN" sz="2400" dirty="0"/>
              <a:t>Igmp snooping </a:t>
            </a:r>
            <a:endParaRPr lang="en-US" altLang="zh-CN" sz="2400" dirty="0"/>
          </a:p>
        </p:txBody>
      </p:sp>
      <p:graphicFrame>
        <p:nvGraphicFramePr>
          <p:cNvPr id="6146" name="Object 4"/>
          <p:cNvGraphicFramePr/>
          <p:nvPr/>
        </p:nvGraphicFramePr>
        <p:xfrm>
          <a:off x="5791200" y="4800600"/>
          <a:ext cx="1524000" cy="671513"/>
        </p:xfrm>
        <a:graphic>
          <a:graphicData uri="http://schemas.openxmlformats.org/presentationml/2006/ole">
            <mc:AlternateContent xmlns:mc="http://schemas.openxmlformats.org/markup-compatibility/2006">
              <mc:Choice xmlns:v="urn:schemas-microsoft-com:vml" Requires="v">
                <p:oleObj spid="_x0000_s3087" name="" r:id="rId1" imgW="753110" imgH="331470" progId="Visio.Drawing.6">
                  <p:embed/>
                </p:oleObj>
              </mc:Choice>
              <mc:Fallback>
                <p:oleObj name="" r:id="rId1" imgW="753110" imgH="331470" progId="Visio.Drawing.6">
                  <p:embed/>
                  <p:pic>
                    <p:nvPicPr>
                      <p:cNvPr id="0" name="图片 3086"/>
                      <p:cNvPicPr/>
                      <p:nvPr/>
                    </p:nvPicPr>
                    <p:blipFill>
                      <a:blip r:embed="rId2"/>
                      <a:stretch>
                        <a:fillRect/>
                      </a:stretch>
                    </p:blipFill>
                    <p:spPr>
                      <a:xfrm>
                        <a:off x="5791200" y="4800600"/>
                        <a:ext cx="1524000" cy="671513"/>
                      </a:xfrm>
                      <a:prstGeom prst="rect">
                        <a:avLst/>
                      </a:prstGeom>
                      <a:noFill/>
                      <a:ln w="38100">
                        <a:noFill/>
                        <a:miter/>
                      </a:ln>
                    </p:spPr>
                  </p:pic>
                </p:oleObj>
              </mc:Fallback>
            </mc:AlternateContent>
          </a:graphicData>
        </a:graphic>
      </p:graphicFrame>
      <p:sp>
        <p:nvSpPr>
          <p:cNvPr id="6149" name="AutoShape 5"/>
          <p:cNvSpPr/>
          <p:nvPr/>
        </p:nvSpPr>
        <p:spPr>
          <a:xfrm rot="3561875">
            <a:off x="7467600" y="4267200"/>
            <a:ext cx="228600" cy="685800"/>
          </a:xfrm>
          <a:prstGeom prst="upArrow">
            <a:avLst>
              <a:gd name="adj1" fmla="val 50000"/>
              <a:gd name="adj2" fmla="val 75000"/>
            </a:avLst>
          </a:prstGeom>
          <a:solidFill>
            <a:schemeClr val="folHlink"/>
          </a:solidFill>
          <a:ln w="9525">
            <a:noFill/>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6150" name="AutoShape 6"/>
          <p:cNvSpPr/>
          <p:nvPr/>
        </p:nvSpPr>
        <p:spPr>
          <a:xfrm rot="6757929">
            <a:off x="7239000" y="5334000"/>
            <a:ext cx="228600" cy="685800"/>
          </a:xfrm>
          <a:prstGeom prst="upArrow">
            <a:avLst>
              <a:gd name="adj1" fmla="val 50000"/>
              <a:gd name="adj2" fmla="val 75000"/>
            </a:avLst>
          </a:prstGeom>
          <a:solidFill>
            <a:srgbClr val="FC6804"/>
          </a:solidFill>
          <a:ln w="9525">
            <a:noFill/>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6151" name="AutoShape 7"/>
          <p:cNvSpPr/>
          <p:nvPr/>
        </p:nvSpPr>
        <p:spPr>
          <a:xfrm rot="-5183630">
            <a:off x="7543800" y="4953000"/>
            <a:ext cx="228600" cy="685800"/>
          </a:xfrm>
          <a:prstGeom prst="upArrow">
            <a:avLst>
              <a:gd name="adj1" fmla="val 50000"/>
              <a:gd name="adj2" fmla="val 75000"/>
            </a:avLst>
          </a:prstGeom>
          <a:solidFill>
            <a:schemeClr val="accent1"/>
          </a:solidFill>
          <a:ln w="9525">
            <a:noFill/>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6152" name="AutoShape 8"/>
          <p:cNvSpPr/>
          <p:nvPr/>
        </p:nvSpPr>
        <p:spPr>
          <a:xfrm rot="6696944">
            <a:off x="5334000" y="4419600"/>
            <a:ext cx="228600" cy="685800"/>
          </a:xfrm>
          <a:prstGeom prst="upArrow">
            <a:avLst>
              <a:gd name="adj1" fmla="val 50000"/>
              <a:gd name="adj2" fmla="val 75000"/>
            </a:avLst>
          </a:prstGeom>
          <a:solidFill>
            <a:srgbClr val="FC6804"/>
          </a:solidFill>
          <a:ln w="9525">
            <a:noFill/>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6153" name="AutoShape 9"/>
          <p:cNvSpPr/>
          <p:nvPr/>
        </p:nvSpPr>
        <p:spPr>
          <a:xfrm rot="3379333">
            <a:off x="5715000" y="5410200"/>
            <a:ext cx="228600" cy="685800"/>
          </a:xfrm>
          <a:prstGeom prst="upArrow">
            <a:avLst>
              <a:gd name="adj1" fmla="val 50000"/>
              <a:gd name="adj2" fmla="val 75000"/>
            </a:avLst>
          </a:prstGeom>
          <a:solidFill>
            <a:schemeClr val="folHlink"/>
          </a:solidFill>
          <a:ln w="9525">
            <a:noFill/>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6154" name="AutoShape 10"/>
          <p:cNvSpPr/>
          <p:nvPr/>
        </p:nvSpPr>
        <p:spPr>
          <a:xfrm rot="-6244481">
            <a:off x="5334000" y="4953000"/>
            <a:ext cx="228600" cy="685800"/>
          </a:xfrm>
          <a:prstGeom prst="upArrow">
            <a:avLst>
              <a:gd name="adj1" fmla="val 50000"/>
              <a:gd name="adj2" fmla="val 75000"/>
            </a:avLst>
          </a:prstGeom>
          <a:solidFill>
            <a:schemeClr val="accent1"/>
          </a:solidFill>
          <a:ln w="9525">
            <a:noFill/>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1" name="Rectangle 2"/>
          <p:cNvSpPr/>
          <p:nvPr>
            <p:ph type="title"/>
          </p:nvPr>
        </p:nvSpPr>
        <p:spPr>
          <a:xfrm>
            <a:off x="3352800" y="304800"/>
            <a:ext cx="3352800" cy="685800"/>
          </a:xfrm>
          <a:solidFill>
            <a:srgbClr val="FFFFFF"/>
          </a:solidFill>
          <a:ln>
            <a:noFill/>
          </a:ln>
        </p:spPr>
        <p:txBody>
          <a:bodyPr/>
          <a:p>
            <a:pPr eaLnBrk="1" hangingPunct="1"/>
            <a:r>
              <a:rPr lang="zh-CN" altLang="en-US" sz="3600" dirty="0"/>
              <a:t>数据交换转发</a:t>
            </a:r>
            <a:endParaRPr lang="zh-CN" altLang="en-US" sz="3600" dirty="0"/>
          </a:p>
        </p:txBody>
      </p:sp>
      <p:sp>
        <p:nvSpPr>
          <p:cNvPr id="7172" name="Rectangle 6"/>
          <p:cNvSpPr>
            <a:spLocks noGrp="1"/>
          </p:cNvSpPr>
          <p:nvPr>
            <p:ph idx="1"/>
          </p:nvPr>
        </p:nvSpPr>
        <p:spPr>
          <a:xfrm>
            <a:off x="1752600" y="4724400"/>
            <a:ext cx="3124200" cy="228600"/>
          </a:xfrm>
          <a:noFill/>
          <a:ln>
            <a:noFill/>
          </a:ln>
        </p:spPr>
        <p:txBody>
          <a:bodyPr/>
          <a:p>
            <a:pPr eaLnBrk="1" hangingPunct="1">
              <a:lnSpc>
                <a:spcPct val="90000"/>
              </a:lnSpc>
              <a:buNone/>
            </a:pPr>
            <a:r>
              <a:rPr lang="en-US" altLang="zh-CN" sz="2000" dirty="0"/>
              <a:t>Layer 2 switch </a:t>
            </a:r>
            <a:r>
              <a:rPr lang="zh-CN" altLang="en-US" sz="2000" dirty="0"/>
              <a:t>示意图</a:t>
            </a:r>
            <a:endParaRPr lang="zh-CN" altLang="en-US" sz="2000" dirty="0"/>
          </a:p>
        </p:txBody>
      </p:sp>
      <p:graphicFrame>
        <p:nvGraphicFramePr>
          <p:cNvPr id="7170" name="Object 7"/>
          <p:cNvGraphicFramePr/>
          <p:nvPr/>
        </p:nvGraphicFramePr>
        <p:xfrm>
          <a:off x="533400" y="1600200"/>
          <a:ext cx="5410200" cy="3059113"/>
        </p:xfrm>
        <a:graphic>
          <a:graphicData uri="http://schemas.openxmlformats.org/presentationml/2006/ole">
            <mc:AlternateContent xmlns:mc="http://schemas.openxmlformats.org/markup-compatibility/2006">
              <mc:Choice xmlns:v="urn:schemas-microsoft-com:vml" Requires="v">
                <p:oleObj spid="_x0000_s3086" name="" r:id="rId1" imgW="4867275" imgH="2752725" progId="Paint.Picture">
                  <p:embed/>
                </p:oleObj>
              </mc:Choice>
              <mc:Fallback>
                <p:oleObj name="" r:id="rId1" imgW="4867275" imgH="2752725" progId="Paint.Picture">
                  <p:embed/>
                  <p:pic>
                    <p:nvPicPr>
                      <p:cNvPr id="0" name="图片 3085"/>
                      <p:cNvPicPr/>
                      <p:nvPr/>
                    </p:nvPicPr>
                    <p:blipFill>
                      <a:blip r:embed="rId2"/>
                      <a:stretch>
                        <a:fillRect/>
                      </a:stretch>
                    </p:blipFill>
                    <p:spPr>
                      <a:xfrm>
                        <a:off x="533400" y="1600200"/>
                        <a:ext cx="5410200" cy="3059113"/>
                      </a:xfrm>
                      <a:prstGeom prst="rect">
                        <a:avLst/>
                      </a:prstGeom>
                      <a:noFill/>
                      <a:ln w="38100">
                        <a:noFill/>
                        <a:miter/>
                      </a:ln>
                    </p:spPr>
                  </p:pic>
                </p:oleObj>
              </mc:Fallback>
            </mc:AlternateContent>
          </a:graphicData>
        </a:graphic>
      </p:graphicFrame>
      <p:sp>
        <p:nvSpPr>
          <p:cNvPr id="7173" name="Text Box 8"/>
          <p:cNvSpPr txBox="1"/>
          <p:nvPr/>
        </p:nvSpPr>
        <p:spPr>
          <a:xfrm>
            <a:off x="6019800" y="1676400"/>
            <a:ext cx="2819400" cy="2759075"/>
          </a:xfrm>
          <a:prstGeom prst="rect">
            <a:avLst/>
          </a:prstGeom>
          <a:noFill/>
          <a:ln w="9525">
            <a:noFill/>
          </a:ln>
        </p:spPr>
        <p:txBody>
          <a:bodyPr>
            <a:spAutoFit/>
          </a:bodyPr>
          <a:p>
            <a:pPr lvl="0" eaLnBrk="1" hangingPunct="1">
              <a:lnSpc>
                <a:spcPct val="125000"/>
              </a:lnSpc>
              <a:spcBef>
                <a:spcPct val="50000"/>
              </a:spcBef>
              <a:buClr>
                <a:schemeClr val="accent2"/>
              </a:buClr>
              <a:buSzPct val="80000"/>
              <a:buFont typeface="Wingdings" panose="05000000000000000000" pitchFamily="2" charset="2"/>
              <a:buChar char="l"/>
            </a:pPr>
            <a:r>
              <a:rPr lang="en-US" altLang="zh-CN" sz="2000" dirty="0">
                <a:latin typeface="Times New Roman" panose="02020603050405020304" pitchFamily="18" charset="0"/>
                <a:ea typeface="宋体" panose="02010600030101010101" pitchFamily="2" charset="-122"/>
              </a:rPr>
              <a:t> </a:t>
            </a:r>
            <a:r>
              <a:rPr lang="zh-CN" altLang="en-US" sz="2000" dirty="0">
                <a:latin typeface="Times New Roman" panose="02020603050405020304" pitchFamily="18" charset="0"/>
                <a:ea typeface="宋体" panose="02010600030101010101" pitchFamily="2" charset="-122"/>
              </a:rPr>
              <a:t>数据进入交换设备后，经过</a:t>
            </a:r>
            <a:r>
              <a:rPr lang="en-US" altLang="zh-CN" sz="2000" dirty="0">
                <a:latin typeface="Times New Roman" panose="02020603050405020304" pitchFamily="18" charset="0"/>
                <a:ea typeface="宋体" panose="02010600030101010101" pitchFamily="2" charset="-122"/>
              </a:rPr>
              <a:t>PHY</a:t>
            </a:r>
            <a:r>
              <a:rPr lang="zh-CN" altLang="en-US" sz="2000" dirty="0">
                <a:latin typeface="Times New Roman" panose="02020603050405020304" pitchFamily="18" charset="0"/>
                <a:ea typeface="宋体" panose="02010600030101010101" pitchFamily="2" charset="-122"/>
              </a:rPr>
              <a:t>处理送到</a:t>
            </a:r>
            <a:r>
              <a:rPr lang="en-US" altLang="zh-CN" sz="2000" dirty="0">
                <a:latin typeface="Times New Roman" panose="02020603050405020304" pitchFamily="18" charset="0"/>
                <a:ea typeface="宋体" panose="02010600030101010101" pitchFamily="2" charset="-122"/>
              </a:rPr>
              <a:t>MAC</a:t>
            </a:r>
            <a:r>
              <a:rPr lang="zh-CN" altLang="en-US" sz="2000" dirty="0">
                <a:latin typeface="Times New Roman" panose="02020603050405020304" pitchFamily="18" charset="0"/>
                <a:ea typeface="宋体" panose="02010600030101010101" pitchFamily="2" charset="-122"/>
              </a:rPr>
              <a:t>层进行交换，查找</a:t>
            </a:r>
            <a:r>
              <a:rPr lang="en-US" altLang="zh-CN" sz="2000" dirty="0">
                <a:latin typeface="Times New Roman" panose="02020603050405020304" pitchFamily="18" charset="0"/>
                <a:ea typeface="宋体" panose="02010600030101010101" pitchFamily="2" charset="-122"/>
              </a:rPr>
              <a:t>MAC</a:t>
            </a:r>
            <a:r>
              <a:rPr lang="zh-CN" altLang="en-US" sz="2000" dirty="0">
                <a:latin typeface="Times New Roman" panose="02020603050405020304" pitchFamily="18" charset="0"/>
                <a:ea typeface="宋体" panose="02010600030101010101" pitchFamily="2" charset="-122"/>
              </a:rPr>
              <a:t>芯片中的</a:t>
            </a:r>
            <a:r>
              <a:rPr lang="en-US" altLang="zh-CN" sz="2000" dirty="0">
                <a:latin typeface="Times New Roman" panose="02020603050405020304" pitchFamily="18" charset="0"/>
                <a:ea typeface="宋体" panose="02010600030101010101" pitchFamily="2" charset="-122"/>
              </a:rPr>
              <a:t>FDB</a:t>
            </a:r>
            <a:r>
              <a:rPr lang="zh-CN" altLang="en-US" sz="2000" dirty="0">
                <a:latin typeface="Times New Roman" panose="02020603050405020304" pitchFamily="18" charset="0"/>
                <a:ea typeface="宋体" panose="02010600030101010101" pitchFamily="2" charset="-122"/>
              </a:rPr>
              <a:t>表等用来决定转发行为的关键表项，然后按结果进行转发或丢弃。</a:t>
            </a:r>
            <a:endParaRPr lang="zh-CN" altLang="en-US" sz="2000" dirty="0">
              <a:latin typeface="Times New Roman" panose="02020603050405020304" pitchFamily="18" charset="0"/>
              <a:ea typeface="宋体" panose="02010600030101010101" pitchFamily="2" charset="-122"/>
            </a:endParaRPr>
          </a:p>
        </p:txBody>
      </p:sp>
      <p:sp>
        <p:nvSpPr>
          <p:cNvPr id="7174" name="Text Box 10"/>
          <p:cNvSpPr txBox="1"/>
          <p:nvPr/>
        </p:nvSpPr>
        <p:spPr>
          <a:xfrm>
            <a:off x="685800" y="5257800"/>
            <a:ext cx="5943600" cy="420688"/>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zh-CN" altLang="en-US" i="1" dirty="0">
                <a:latin typeface="Times New Roman" panose="02020603050405020304" pitchFamily="18" charset="0"/>
                <a:ea typeface="宋体" panose="02010600030101010101" pitchFamily="2" charset="-122"/>
              </a:rPr>
              <a:t>同时多对端口之间进行各自的数据交换</a:t>
            </a:r>
            <a:endParaRPr lang="zh-CN" altLang="en-US" i="1" dirty="0">
              <a:latin typeface="Times New Roman" panose="02020603050405020304" pitchFamily="18" charset="0"/>
              <a:ea typeface="宋体" panose="0201060003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2"/>
          <p:cNvSpPr/>
          <p:nvPr>
            <p:ph type="title"/>
          </p:nvPr>
        </p:nvSpPr>
        <p:spPr>
          <a:xfrm>
            <a:off x="3124200" y="304800"/>
            <a:ext cx="3733800" cy="609600"/>
          </a:xfrm>
          <a:solidFill>
            <a:srgbClr val="FFFFFF"/>
          </a:solidFill>
          <a:ln>
            <a:noFill/>
          </a:ln>
        </p:spPr>
        <p:txBody>
          <a:bodyPr/>
          <a:p>
            <a:pPr eaLnBrk="1" hangingPunct="1"/>
            <a:r>
              <a:rPr lang="zh-CN" altLang="en-US" sz="3600" dirty="0"/>
              <a:t>地址表维护</a:t>
            </a:r>
            <a:r>
              <a:rPr lang="en-US" altLang="zh-CN" sz="3600" dirty="0"/>
              <a:t>(</a:t>
            </a:r>
            <a:r>
              <a:rPr lang="zh-CN" altLang="en-US" sz="3600" dirty="0"/>
              <a:t>一</a:t>
            </a:r>
            <a:r>
              <a:rPr lang="en-US" altLang="zh-CN" sz="3600" dirty="0"/>
              <a:t>)</a:t>
            </a:r>
            <a:endParaRPr lang="en-US" altLang="zh-CN" sz="3600" dirty="0"/>
          </a:p>
        </p:txBody>
      </p:sp>
      <p:sp>
        <p:nvSpPr>
          <p:cNvPr id="23555" name="AutoShape 8"/>
          <p:cNvSpPr/>
          <p:nvPr/>
        </p:nvSpPr>
        <p:spPr>
          <a:xfrm>
            <a:off x="4419600" y="2743200"/>
            <a:ext cx="1524000" cy="381000"/>
          </a:xfrm>
          <a:prstGeom prst="flowChartProcess">
            <a:avLst/>
          </a:prstGeom>
          <a:noFill/>
          <a:ln w="9525">
            <a:noFill/>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23556" name="Rectangle 9"/>
          <p:cNvSpPr/>
          <p:nvPr/>
        </p:nvSpPr>
        <p:spPr>
          <a:xfrm>
            <a:off x="4800600" y="2438400"/>
            <a:ext cx="2438400" cy="762000"/>
          </a:xfrm>
          <a:prstGeom prst="rect">
            <a:avLst/>
          </a:prstGeom>
          <a:noFill/>
          <a:ln w="12700" cap="flat" cmpd="sng">
            <a:solidFill>
              <a:schemeClr val="tx1"/>
            </a:solidFill>
            <a:prstDash val="solid"/>
            <a:miter/>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23557" name="Text Box 10"/>
          <p:cNvSpPr txBox="1"/>
          <p:nvPr/>
        </p:nvSpPr>
        <p:spPr>
          <a:xfrm>
            <a:off x="4724400" y="3200400"/>
            <a:ext cx="2590800" cy="420688"/>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en-US" altLang="zh-CN" dirty="0">
                <a:latin typeface="Times New Roman" panose="02020603050405020304" pitchFamily="18" charset="0"/>
                <a:ea typeface="宋体" panose="02010600030101010101" pitchFamily="2" charset="-122"/>
              </a:rPr>
              <a:t>1  2  3  4  5  6  7  8</a:t>
            </a:r>
            <a:endParaRPr lang="en-US" altLang="zh-CN" dirty="0">
              <a:latin typeface="Times New Roman" panose="02020603050405020304" pitchFamily="18" charset="0"/>
              <a:ea typeface="宋体" panose="02010600030101010101" pitchFamily="2" charset="-122"/>
            </a:endParaRPr>
          </a:p>
        </p:txBody>
      </p:sp>
      <p:sp>
        <p:nvSpPr>
          <p:cNvPr id="167947" name="Line 11"/>
          <p:cNvSpPr/>
          <p:nvPr/>
        </p:nvSpPr>
        <p:spPr>
          <a:xfrm flipV="1">
            <a:off x="4419600" y="3657600"/>
            <a:ext cx="457200" cy="685800"/>
          </a:xfrm>
          <a:prstGeom prst="line">
            <a:avLst/>
          </a:prstGeom>
          <a:ln w="9525" cap="flat" cmpd="sng">
            <a:solidFill>
              <a:schemeClr val="tx1"/>
            </a:solidFill>
            <a:prstDash val="solid"/>
            <a:headEnd type="none" w="med" len="med"/>
            <a:tailEnd type="arrow" w="med" len="med"/>
          </a:ln>
        </p:spPr>
      </p:sp>
      <p:sp>
        <p:nvSpPr>
          <p:cNvPr id="167948" name="Line 12"/>
          <p:cNvSpPr/>
          <p:nvPr/>
        </p:nvSpPr>
        <p:spPr>
          <a:xfrm flipV="1">
            <a:off x="4953000" y="2743200"/>
            <a:ext cx="381000" cy="381000"/>
          </a:xfrm>
          <a:prstGeom prst="line">
            <a:avLst/>
          </a:prstGeom>
          <a:ln w="9525" cap="flat" cmpd="sng">
            <a:solidFill>
              <a:schemeClr val="tx1"/>
            </a:solidFill>
            <a:prstDash val="solid"/>
            <a:headEnd type="none" w="med" len="med"/>
            <a:tailEnd type="triangle" w="med" len="med"/>
          </a:ln>
        </p:spPr>
      </p:sp>
      <p:sp>
        <p:nvSpPr>
          <p:cNvPr id="167949" name="Text Box 13"/>
          <p:cNvSpPr txBox="1"/>
          <p:nvPr/>
        </p:nvSpPr>
        <p:spPr>
          <a:xfrm>
            <a:off x="5410200" y="2590800"/>
            <a:ext cx="685800" cy="312738"/>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zh-CN" altLang="en-US" sz="1600" dirty="0">
                <a:latin typeface="Times New Roman" panose="02020603050405020304" pitchFamily="18" charset="0"/>
                <a:ea typeface="宋体" panose="02010600030101010101" pitchFamily="2" charset="-122"/>
              </a:rPr>
              <a:t>学习</a:t>
            </a:r>
            <a:endParaRPr lang="zh-CN" altLang="en-US" sz="1600" dirty="0">
              <a:latin typeface="Times New Roman" panose="02020603050405020304" pitchFamily="18" charset="0"/>
              <a:ea typeface="宋体" panose="02010600030101010101" pitchFamily="2" charset="-122"/>
            </a:endParaRPr>
          </a:p>
        </p:txBody>
      </p:sp>
      <p:sp>
        <p:nvSpPr>
          <p:cNvPr id="167950" name="Text Box 14"/>
          <p:cNvSpPr txBox="1"/>
          <p:nvPr/>
        </p:nvSpPr>
        <p:spPr>
          <a:xfrm>
            <a:off x="6019800" y="2590800"/>
            <a:ext cx="685800" cy="312738"/>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zh-CN" altLang="en-US" sz="1600" dirty="0">
                <a:latin typeface="Times New Roman" panose="02020603050405020304" pitchFamily="18" charset="0"/>
                <a:ea typeface="宋体" panose="02010600030101010101" pitchFamily="2" charset="-122"/>
              </a:rPr>
              <a:t>查表</a:t>
            </a:r>
            <a:endParaRPr lang="zh-CN" altLang="en-US" sz="1600" dirty="0">
              <a:latin typeface="Times New Roman" panose="02020603050405020304" pitchFamily="18" charset="0"/>
              <a:ea typeface="宋体" panose="02010600030101010101" pitchFamily="2" charset="-122"/>
            </a:endParaRPr>
          </a:p>
        </p:txBody>
      </p:sp>
      <p:sp>
        <p:nvSpPr>
          <p:cNvPr id="167952" name="Line 16"/>
          <p:cNvSpPr/>
          <p:nvPr/>
        </p:nvSpPr>
        <p:spPr>
          <a:xfrm>
            <a:off x="6477000" y="3581400"/>
            <a:ext cx="685800" cy="838200"/>
          </a:xfrm>
          <a:prstGeom prst="line">
            <a:avLst/>
          </a:prstGeom>
          <a:ln w="9525" cap="flat" cmpd="sng">
            <a:solidFill>
              <a:schemeClr val="tx1"/>
            </a:solidFill>
            <a:prstDash val="solid"/>
            <a:headEnd type="none" w="med" len="med"/>
            <a:tailEnd type="triangle" w="med" len="med"/>
          </a:ln>
        </p:spPr>
      </p:sp>
      <p:sp>
        <p:nvSpPr>
          <p:cNvPr id="23563" name="AutoShape 18"/>
          <p:cNvSpPr/>
          <p:nvPr/>
        </p:nvSpPr>
        <p:spPr>
          <a:xfrm>
            <a:off x="4191000" y="4419600"/>
            <a:ext cx="609600" cy="228600"/>
          </a:xfrm>
          <a:prstGeom prst="parallelogram">
            <a:avLst>
              <a:gd name="adj" fmla="val 66666"/>
            </a:avLst>
          </a:prstGeom>
          <a:noFill/>
          <a:ln w="9525" cap="flat" cmpd="sng">
            <a:solidFill>
              <a:schemeClr val="tx1"/>
            </a:solidFill>
            <a:prstDash val="solid"/>
            <a:miter/>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23564" name="AutoShape 20"/>
          <p:cNvSpPr/>
          <p:nvPr/>
        </p:nvSpPr>
        <p:spPr>
          <a:xfrm>
            <a:off x="6781800" y="4495800"/>
            <a:ext cx="609600" cy="228600"/>
          </a:xfrm>
          <a:prstGeom prst="parallelogram">
            <a:avLst>
              <a:gd name="adj" fmla="val 66666"/>
            </a:avLst>
          </a:prstGeom>
          <a:noFill/>
          <a:ln w="9525" cap="flat" cmpd="sng">
            <a:solidFill>
              <a:schemeClr val="tx1"/>
            </a:solidFill>
            <a:prstDash val="solid"/>
            <a:miter/>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167957" name="Line 21"/>
          <p:cNvSpPr/>
          <p:nvPr/>
        </p:nvSpPr>
        <p:spPr>
          <a:xfrm flipH="1" flipV="1">
            <a:off x="6324600" y="3581400"/>
            <a:ext cx="533400" cy="762000"/>
          </a:xfrm>
          <a:prstGeom prst="line">
            <a:avLst/>
          </a:prstGeom>
          <a:ln w="9525" cap="flat" cmpd="sng">
            <a:solidFill>
              <a:srgbClr val="FC6804"/>
            </a:solidFill>
            <a:prstDash val="solid"/>
            <a:headEnd type="none" w="med" len="med"/>
            <a:tailEnd type="triangle" w="med" len="med"/>
          </a:ln>
        </p:spPr>
      </p:sp>
      <p:sp>
        <p:nvSpPr>
          <p:cNvPr id="167958" name="Line 22"/>
          <p:cNvSpPr/>
          <p:nvPr/>
        </p:nvSpPr>
        <p:spPr>
          <a:xfrm flipH="1">
            <a:off x="6096000" y="2895600"/>
            <a:ext cx="228600" cy="228600"/>
          </a:xfrm>
          <a:prstGeom prst="line">
            <a:avLst/>
          </a:prstGeom>
          <a:ln w="9525" cap="flat" cmpd="sng">
            <a:solidFill>
              <a:schemeClr val="tx1"/>
            </a:solidFill>
            <a:prstDash val="solid"/>
            <a:headEnd type="none" w="med" len="med"/>
            <a:tailEnd type="triangle" w="med" len="med"/>
          </a:ln>
        </p:spPr>
      </p:sp>
      <p:sp>
        <p:nvSpPr>
          <p:cNvPr id="167965" name="Line 29"/>
          <p:cNvSpPr/>
          <p:nvPr/>
        </p:nvSpPr>
        <p:spPr>
          <a:xfrm>
            <a:off x="6400800" y="2895600"/>
            <a:ext cx="76200" cy="228600"/>
          </a:xfrm>
          <a:prstGeom prst="line">
            <a:avLst/>
          </a:prstGeom>
          <a:ln w="9525" cap="flat" cmpd="sng">
            <a:solidFill>
              <a:schemeClr val="tx1"/>
            </a:solidFill>
            <a:prstDash val="solid"/>
            <a:headEnd type="none" w="med" len="med"/>
            <a:tailEnd type="triangle" w="med" len="med"/>
          </a:ln>
        </p:spPr>
      </p:sp>
      <p:sp>
        <p:nvSpPr>
          <p:cNvPr id="167966" name="Line 30"/>
          <p:cNvSpPr/>
          <p:nvPr/>
        </p:nvSpPr>
        <p:spPr>
          <a:xfrm>
            <a:off x="6477000" y="2895600"/>
            <a:ext cx="228600" cy="228600"/>
          </a:xfrm>
          <a:prstGeom prst="line">
            <a:avLst/>
          </a:prstGeom>
          <a:ln w="9525" cap="flat" cmpd="sng">
            <a:solidFill>
              <a:schemeClr val="tx1"/>
            </a:solidFill>
            <a:prstDash val="solid"/>
            <a:headEnd type="none" w="med" len="med"/>
            <a:tailEnd type="triangle" w="med" len="med"/>
          </a:ln>
        </p:spPr>
      </p:sp>
      <p:sp>
        <p:nvSpPr>
          <p:cNvPr id="167967" name="Line 31"/>
          <p:cNvSpPr/>
          <p:nvPr/>
        </p:nvSpPr>
        <p:spPr>
          <a:xfrm flipH="1">
            <a:off x="5867400" y="2895600"/>
            <a:ext cx="304800" cy="228600"/>
          </a:xfrm>
          <a:prstGeom prst="line">
            <a:avLst/>
          </a:prstGeom>
          <a:ln w="9525" cap="flat" cmpd="sng">
            <a:solidFill>
              <a:schemeClr val="tx1"/>
            </a:solidFill>
            <a:prstDash val="solid"/>
            <a:headEnd type="none" w="med" len="med"/>
            <a:tailEnd type="triangle" w="med" len="med"/>
          </a:ln>
        </p:spPr>
      </p:sp>
      <p:sp>
        <p:nvSpPr>
          <p:cNvPr id="167968" name="Line 32"/>
          <p:cNvSpPr/>
          <p:nvPr/>
        </p:nvSpPr>
        <p:spPr>
          <a:xfrm flipH="1">
            <a:off x="5486400" y="2895600"/>
            <a:ext cx="609600" cy="228600"/>
          </a:xfrm>
          <a:prstGeom prst="line">
            <a:avLst/>
          </a:prstGeom>
          <a:ln w="9525" cap="flat" cmpd="sng">
            <a:solidFill>
              <a:schemeClr val="tx1"/>
            </a:solidFill>
            <a:prstDash val="solid"/>
            <a:headEnd type="none" w="med" len="med"/>
            <a:tailEnd type="triangle" w="med" len="med"/>
          </a:ln>
        </p:spPr>
      </p:sp>
      <p:sp>
        <p:nvSpPr>
          <p:cNvPr id="167969" name="Line 33"/>
          <p:cNvSpPr/>
          <p:nvPr/>
        </p:nvSpPr>
        <p:spPr>
          <a:xfrm flipH="1">
            <a:off x="5257800" y="2895600"/>
            <a:ext cx="838200" cy="228600"/>
          </a:xfrm>
          <a:prstGeom prst="line">
            <a:avLst/>
          </a:prstGeom>
          <a:ln w="9525" cap="flat" cmpd="sng">
            <a:solidFill>
              <a:schemeClr val="tx1"/>
            </a:solidFill>
            <a:prstDash val="solid"/>
            <a:headEnd type="none" w="med" len="med"/>
            <a:tailEnd type="triangle" w="med" len="med"/>
          </a:ln>
        </p:spPr>
      </p:sp>
      <p:sp>
        <p:nvSpPr>
          <p:cNvPr id="167970" name="Line 34"/>
          <p:cNvSpPr/>
          <p:nvPr/>
        </p:nvSpPr>
        <p:spPr>
          <a:xfrm>
            <a:off x="6477000" y="2895600"/>
            <a:ext cx="533400" cy="228600"/>
          </a:xfrm>
          <a:prstGeom prst="line">
            <a:avLst/>
          </a:prstGeom>
          <a:ln w="9525" cap="flat" cmpd="sng">
            <a:solidFill>
              <a:schemeClr val="tx1"/>
            </a:solidFill>
            <a:prstDash val="solid"/>
            <a:headEnd type="none" w="med" len="med"/>
            <a:tailEnd type="triangle" w="med" len="med"/>
          </a:ln>
        </p:spPr>
      </p:sp>
      <p:sp>
        <p:nvSpPr>
          <p:cNvPr id="167971" name="Line 35"/>
          <p:cNvSpPr/>
          <p:nvPr/>
        </p:nvSpPr>
        <p:spPr>
          <a:xfrm>
            <a:off x="5943600" y="2743200"/>
            <a:ext cx="152400" cy="0"/>
          </a:xfrm>
          <a:prstGeom prst="line">
            <a:avLst/>
          </a:prstGeom>
          <a:ln w="9525" cap="flat" cmpd="sng">
            <a:solidFill>
              <a:schemeClr val="tx1"/>
            </a:solidFill>
            <a:prstDash val="solid"/>
            <a:headEnd type="none" w="med" len="med"/>
            <a:tailEnd type="triangle" w="med" len="med"/>
          </a:ln>
        </p:spPr>
      </p:sp>
      <p:sp>
        <p:nvSpPr>
          <p:cNvPr id="167972" name="Line 36"/>
          <p:cNvSpPr/>
          <p:nvPr/>
        </p:nvSpPr>
        <p:spPr>
          <a:xfrm flipH="1" flipV="1">
            <a:off x="5638800" y="2895600"/>
            <a:ext cx="685800" cy="304800"/>
          </a:xfrm>
          <a:prstGeom prst="line">
            <a:avLst/>
          </a:prstGeom>
          <a:ln w="9525" cap="flat" cmpd="sng">
            <a:solidFill>
              <a:srgbClr val="FC6804"/>
            </a:solidFill>
            <a:prstDash val="solid"/>
            <a:headEnd type="none" w="med" len="med"/>
            <a:tailEnd type="triangle" w="med" len="med"/>
          </a:ln>
        </p:spPr>
      </p:sp>
      <p:sp>
        <p:nvSpPr>
          <p:cNvPr id="167974" name="Line 38"/>
          <p:cNvSpPr/>
          <p:nvPr/>
        </p:nvSpPr>
        <p:spPr>
          <a:xfrm flipH="1">
            <a:off x="5029200" y="2895600"/>
            <a:ext cx="1219200" cy="228600"/>
          </a:xfrm>
          <a:prstGeom prst="line">
            <a:avLst/>
          </a:prstGeom>
          <a:ln w="9525" cap="flat" cmpd="sng">
            <a:solidFill>
              <a:srgbClr val="FC6804"/>
            </a:solidFill>
            <a:prstDash val="solid"/>
            <a:headEnd type="none" w="med" len="med"/>
            <a:tailEnd type="triangle" w="med" len="med"/>
          </a:ln>
        </p:spPr>
      </p:sp>
      <p:sp>
        <p:nvSpPr>
          <p:cNvPr id="167975" name="Line 39"/>
          <p:cNvSpPr/>
          <p:nvPr/>
        </p:nvSpPr>
        <p:spPr>
          <a:xfrm flipH="1">
            <a:off x="4343400" y="3581400"/>
            <a:ext cx="457200" cy="762000"/>
          </a:xfrm>
          <a:prstGeom prst="line">
            <a:avLst/>
          </a:prstGeom>
          <a:ln w="9525" cap="flat" cmpd="sng">
            <a:solidFill>
              <a:srgbClr val="FC6804"/>
            </a:solidFill>
            <a:prstDash val="solid"/>
            <a:headEnd type="none" w="med" len="med"/>
            <a:tailEnd type="triangle" w="med" len="med"/>
          </a:ln>
        </p:spPr>
      </p:sp>
      <p:sp>
        <p:nvSpPr>
          <p:cNvPr id="167976" name="Text Box 40"/>
          <p:cNvSpPr txBox="1"/>
          <p:nvPr/>
        </p:nvSpPr>
        <p:spPr>
          <a:xfrm>
            <a:off x="1447800" y="2514600"/>
            <a:ext cx="2743200" cy="655638"/>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en-US" altLang="zh-CN" sz="1600" dirty="0">
                <a:latin typeface="Times New Roman" panose="02020603050405020304" pitchFamily="18" charset="0"/>
                <a:ea typeface="宋体" panose="02010600030101010101" pitchFamily="2" charset="-122"/>
              </a:rPr>
              <a:t>FDB                         Port</a:t>
            </a:r>
            <a:endParaRPr lang="en-US" altLang="zh-CN" sz="1600" dirty="0">
              <a:latin typeface="Times New Roman" panose="02020603050405020304" pitchFamily="18" charset="0"/>
              <a:ea typeface="宋体" panose="02010600030101010101" pitchFamily="2" charset="-122"/>
            </a:endParaRPr>
          </a:p>
          <a:p>
            <a:pPr lvl="0" eaLnBrk="1" hangingPunct="1">
              <a:lnSpc>
                <a:spcPct val="90000"/>
              </a:lnSpc>
              <a:spcBef>
                <a:spcPct val="50000"/>
              </a:spcBef>
              <a:buClr>
                <a:schemeClr val="accent2"/>
              </a:buClr>
              <a:buSzPct val="80000"/>
              <a:buFont typeface="Wingdings" panose="05000000000000000000" pitchFamily="2" charset="2"/>
              <a:buNone/>
            </a:pPr>
            <a:r>
              <a:rPr lang="en-US" altLang="zh-CN" sz="1600" dirty="0">
                <a:latin typeface="Times New Roman" panose="02020603050405020304" pitchFamily="18" charset="0"/>
                <a:ea typeface="宋体" panose="02010600030101010101" pitchFamily="2" charset="-122"/>
              </a:rPr>
              <a:t>00053b000001         1</a:t>
            </a:r>
            <a:endParaRPr lang="en-US" altLang="zh-CN" sz="1600" dirty="0">
              <a:latin typeface="Times New Roman" panose="02020603050405020304" pitchFamily="18" charset="0"/>
              <a:ea typeface="宋体" panose="02010600030101010101" pitchFamily="2" charset="-122"/>
            </a:endParaRPr>
          </a:p>
        </p:txBody>
      </p:sp>
      <p:sp>
        <p:nvSpPr>
          <p:cNvPr id="167977" name="Text Box 41"/>
          <p:cNvSpPr txBox="1"/>
          <p:nvPr/>
        </p:nvSpPr>
        <p:spPr>
          <a:xfrm>
            <a:off x="1447800" y="3192463"/>
            <a:ext cx="2057400" cy="312737"/>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en-US" altLang="zh-CN" sz="1600" dirty="0">
                <a:latin typeface="Times New Roman" panose="02020603050405020304" pitchFamily="18" charset="0"/>
                <a:ea typeface="宋体" panose="02010600030101010101" pitchFamily="2" charset="-122"/>
              </a:rPr>
              <a:t>00053b000002         6</a:t>
            </a:r>
            <a:endParaRPr lang="en-US" altLang="zh-CN" sz="1600" dirty="0">
              <a:latin typeface="Times New Roman" panose="02020603050405020304" pitchFamily="18" charset="0"/>
              <a:ea typeface="宋体" panose="02010600030101010101" pitchFamily="2" charset="-122"/>
            </a:endParaRPr>
          </a:p>
        </p:txBody>
      </p:sp>
      <p:sp>
        <p:nvSpPr>
          <p:cNvPr id="23579" name="Line 43"/>
          <p:cNvSpPr/>
          <p:nvPr/>
        </p:nvSpPr>
        <p:spPr>
          <a:xfrm>
            <a:off x="1447800" y="2514600"/>
            <a:ext cx="2133600" cy="0"/>
          </a:xfrm>
          <a:prstGeom prst="line">
            <a:avLst/>
          </a:prstGeom>
          <a:ln w="9525" cap="flat" cmpd="sng">
            <a:solidFill>
              <a:schemeClr val="tx1"/>
            </a:solidFill>
            <a:prstDash val="solid"/>
            <a:headEnd type="none" w="med" len="med"/>
            <a:tailEnd type="none" w="med" len="med"/>
          </a:ln>
        </p:spPr>
      </p:sp>
      <p:sp>
        <p:nvSpPr>
          <p:cNvPr id="23580" name="Line 44"/>
          <p:cNvSpPr/>
          <p:nvPr/>
        </p:nvSpPr>
        <p:spPr>
          <a:xfrm>
            <a:off x="1447800" y="2819400"/>
            <a:ext cx="2133600" cy="0"/>
          </a:xfrm>
          <a:prstGeom prst="line">
            <a:avLst/>
          </a:prstGeom>
          <a:ln w="9525" cap="flat" cmpd="sng">
            <a:solidFill>
              <a:schemeClr val="tx1"/>
            </a:solidFill>
            <a:prstDash val="solid"/>
            <a:headEnd type="none" w="med" len="med"/>
            <a:tailEnd type="none" w="med" len="med"/>
          </a:ln>
        </p:spPr>
      </p:sp>
      <p:sp>
        <p:nvSpPr>
          <p:cNvPr id="23581" name="Line 45"/>
          <p:cNvSpPr/>
          <p:nvPr/>
        </p:nvSpPr>
        <p:spPr>
          <a:xfrm>
            <a:off x="1447800" y="3124200"/>
            <a:ext cx="2133600" cy="0"/>
          </a:xfrm>
          <a:prstGeom prst="line">
            <a:avLst/>
          </a:prstGeom>
          <a:ln w="9525" cap="flat" cmpd="sng">
            <a:solidFill>
              <a:schemeClr val="tx1"/>
            </a:solidFill>
            <a:prstDash val="solid"/>
            <a:headEnd type="none" w="med" len="med"/>
            <a:tailEnd type="none" w="med" len="med"/>
          </a:ln>
        </p:spPr>
      </p:sp>
      <p:sp>
        <p:nvSpPr>
          <p:cNvPr id="23582" name="Line 46"/>
          <p:cNvSpPr/>
          <p:nvPr/>
        </p:nvSpPr>
        <p:spPr>
          <a:xfrm>
            <a:off x="1447800" y="3505200"/>
            <a:ext cx="2133600" cy="0"/>
          </a:xfrm>
          <a:prstGeom prst="line">
            <a:avLst/>
          </a:prstGeom>
          <a:ln w="9525" cap="flat" cmpd="sng">
            <a:solidFill>
              <a:schemeClr val="tx1"/>
            </a:solidFill>
            <a:prstDash val="solid"/>
            <a:headEnd type="none" w="med" len="med"/>
            <a:tailEnd type="none" w="med" len="med"/>
          </a:ln>
        </p:spPr>
      </p:sp>
      <p:sp>
        <p:nvSpPr>
          <p:cNvPr id="23583" name="Line 47"/>
          <p:cNvSpPr/>
          <p:nvPr/>
        </p:nvSpPr>
        <p:spPr>
          <a:xfrm>
            <a:off x="3048000" y="2514600"/>
            <a:ext cx="0" cy="990600"/>
          </a:xfrm>
          <a:prstGeom prst="line">
            <a:avLst/>
          </a:prstGeom>
          <a:ln w="9525" cap="flat" cmpd="sng">
            <a:solidFill>
              <a:schemeClr val="tx1"/>
            </a:solidFill>
            <a:prstDash val="solid"/>
            <a:headEnd type="none" w="med" len="med"/>
            <a:tailEnd type="none" w="med" len="med"/>
          </a:ln>
        </p:spPr>
      </p:sp>
      <p:sp>
        <p:nvSpPr>
          <p:cNvPr id="23584" name="Line 48"/>
          <p:cNvSpPr/>
          <p:nvPr/>
        </p:nvSpPr>
        <p:spPr>
          <a:xfrm>
            <a:off x="1447800" y="2514600"/>
            <a:ext cx="0" cy="990600"/>
          </a:xfrm>
          <a:prstGeom prst="line">
            <a:avLst/>
          </a:prstGeom>
          <a:ln w="9525" cap="flat" cmpd="sng">
            <a:solidFill>
              <a:schemeClr val="tx1"/>
            </a:solidFill>
            <a:prstDash val="solid"/>
            <a:headEnd type="none" w="med" len="med"/>
            <a:tailEnd type="none" w="med" len="med"/>
          </a:ln>
        </p:spPr>
      </p:sp>
      <p:sp>
        <p:nvSpPr>
          <p:cNvPr id="23585" name="Line 49"/>
          <p:cNvSpPr/>
          <p:nvPr/>
        </p:nvSpPr>
        <p:spPr>
          <a:xfrm>
            <a:off x="3581400" y="2514600"/>
            <a:ext cx="0" cy="990600"/>
          </a:xfrm>
          <a:prstGeom prst="line">
            <a:avLst/>
          </a:prstGeom>
          <a:ln w="9525" cap="flat" cmpd="sng">
            <a:solidFill>
              <a:schemeClr val="tx1"/>
            </a:solidFill>
            <a:prstDash val="solid"/>
            <a:headEnd type="none" w="med" len="med"/>
            <a:tailEnd type="none" w="med" len="med"/>
          </a:ln>
        </p:spPr>
      </p:sp>
      <p:sp>
        <p:nvSpPr>
          <p:cNvPr id="23586" name="Text Box 50"/>
          <p:cNvSpPr txBox="1"/>
          <p:nvPr/>
        </p:nvSpPr>
        <p:spPr>
          <a:xfrm>
            <a:off x="3733800" y="4800600"/>
            <a:ext cx="1676400" cy="312738"/>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en-US" altLang="zh-CN" sz="1600" dirty="0">
                <a:latin typeface="Times New Roman" panose="02020603050405020304" pitchFamily="18" charset="0"/>
                <a:ea typeface="宋体" panose="02010600030101010101" pitchFamily="2" charset="-122"/>
              </a:rPr>
              <a:t>00053b000001</a:t>
            </a:r>
            <a:endParaRPr lang="en-US" altLang="zh-CN" sz="1600" dirty="0">
              <a:latin typeface="Times New Roman" panose="02020603050405020304" pitchFamily="18" charset="0"/>
              <a:ea typeface="宋体" panose="02010600030101010101" pitchFamily="2" charset="-122"/>
            </a:endParaRPr>
          </a:p>
        </p:txBody>
      </p:sp>
      <p:sp>
        <p:nvSpPr>
          <p:cNvPr id="23587" name="Text Box 51"/>
          <p:cNvSpPr txBox="1"/>
          <p:nvPr/>
        </p:nvSpPr>
        <p:spPr>
          <a:xfrm>
            <a:off x="6400800" y="4876800"/>
            <a:ext cx="2133600" cy="312738"/>
          </a:xfrm>
          <a:prstGeom prst="rect">
            <a:avLst/>
          </a:prstGeom>
          <a:noFill/>
          <a:ln w="9525">
            <a:noFill/>
          </a:ln>
        </p:spPr>
        <p:txBody>
          <a:bodyPr>
            <a:spAutoFit/>
          </a:bodyPr>
          <a:p>
            <a:pPr lvl="0" eaLnBrk="1" hangingPunct="1">
              <a:lnSpc>
                <a:spcPct val="90000"/>
              </a:lnSpc>
              <a:spcBef>
                <a:spcPct val="50000"/>
              </a:spcBef>
              <a:buClr>
                <a:schemeClr val="accent2"/>
              </a:buClr>
              <a:buSzPct val="80000"/>
              <a:buFont typeface="Wingdings" panose="05000000000000000000" pitchFamily="2" charset="2"/>
              <a:buNone/>
            </a:pPr>
            <a:r>
              <a:rPr lang="en-US" altLang="zh-CN" sz="1600" dirty="0">
                <a:latin typeface="Times New Roman" panose="02020603050405020304" pitchFamily="18" charset="0"/>
                <a:ea typeface="宋体" panose="02010600030101010101" pitchFamily="2" charset="-122"/>
              </a:rPr>
              <a:t>00053b000002</a:t>
            </a:r>
            <a:endParaRPr lang="en-US" altLang="zh-CN" sz="1600" dirty="0">
              <a:latin typeface="Times New Roman" panose="02020603050405020304" pitchFamily="18" charset="0"/>
              <a:ea typeface="宋体" panose="02010600030101010101" pitchFamily="2" charset="-122"/>
            </a:endParaRPr>
          </a:p>
        </p:txBody>
      </p:sp>
      <p:sp>
        <p:nvSpPr>
          <p:cNvPr id="167990" name="Line 54"/>
          <p:cNvSpPr/>
          <p:nvPr/>
        </p:nvSpPr>
        <p:spPr>
          <a:xfrm flipV="1">
            <a:off x="4648200" y="3733800"/>
            <a:ext cx="304800" cy="609600"/>
          </a:xfrm>
          <a:prstGeom prst="line">
            <a:avLst/>
          </a:prstGeom>
          <a:ln w="9525" cap="flat" cmpd="sng">
            <a:solidFill>
              <a:schemeClr val="accent1"/>
            </a:solidFill>
            <a:prstDash val="solid"/>
            <a:headEnd type="none" w="med" len="med"/>
            <a:tailEnd type="triangle" w="med" len="med"/>
          </a:ln>
        </p:spPr>
      </p:sp>
      <p:sp>
        <p:nvSpPr>
          <p:cNvPr id="167991" name="Line 55"/>
          <p:cNvSpPr/>
          <p:nvPr/>
        </p:nvSpPr>
        <p:spPr>
          <a:xfrm flipV="1">
            <a:off x="4876800" y="2743200"/>
            <a:ext cx="381000" cy="304800"/>
          </a:xfrm>
          <a:prstGeom prst="line">
            <a:avLst/>
          </a:prstGeom>
          <a:ln w="9525" cap="flat" cmpd="sng">
            <a:solidFill>
              <a:schemeClr val="accent1"/>
            </a:solidFill>
            <a:prstDash val="solid"/>
            <a:headEnd type="none" w="med" len="med"/>
            <a:tailEnd type="triangle" w="med" len="med"/>
          </a:ln>
        </p:spPr>
      </p:sp>
      <p:sp>
        <p:nvSpPr>
          <p:cNvPr id="167993" name="Line 57"/>
          <p:cNvSpPr/>
          <p:nvPr/>
        </p:nvSpPr>
        <p:spPr>
          <a:xfrm>
            <a:off x="6324600" y="2895600"/>
            <a:ext cx="0" cy="228600"/>
          </a:xfrm>
          <a:prstGeom prst="line">
            <a:avLst/>
          </a:prstGeom>
          <a:ln w="9525" cap="flat" cmpd="sng">
            <a:solidFill>
              <a:schemeClr val="accent1"/>
            </a:solidFill>
            <a:prstDash val="solid"/>
            <a:headEnd type="none" w="med" len="med"/>
            <a:tailEnd type="triangle" w="med" len="med"/>
          </a:ln>
        </p:spPr>
      </p:sp>
      <p:sp>
        <p:nvSpPr>
          <p:cNvPr id="167994" name="Line 58"/>
          <p:cNvSpPr/>
          <p:nvPr/>
        </p:nvSpPr>
        <p:spPr>
          <a:xfrm>
            <a:off x="6553200" y="3505200"/>
            <a:ext cx="609600" cy="762000"/>
          </a:xfrm>
          <a:prstGeom prst="line">
            <a:avLst/>
          </a:prstGeom>
          <a:ln w="9525" cap="flat" cmpd="sng">
            <a:solidFill>
              <a:schemeClr val="accent1"/>
            </a:solidFill>
            <a:prstDash val="solid"/>
            <a:headEnd type="none" w="med" len="med"/>
            <a:tailEnd type="triangle" w="med" len="med"/>
          </a:ln>
        </p:spPr>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7947"/>
                                        </p:tgtEl>
                                        <p:attrNameLst>
                                          <p:attrName>style.visibility</p:attrName>
                                        </p:attrNameLst>
                                      </p:cBhvr>
                                      <p:to>
                                        <p:strVal val="visible"/>
                                      </p:to>
                                    </p:set>
                                    <p:anim calcmode="lin" valueType="num">
                                      <p:cBhvr additive="base">
                                        <p:cTn id="7" dur="500" fill="hold"/>
                                        <p:tgtEl>
                                          <p:spTgt spid="167947"/>
                                        </p:tgtEl>
                                        <p:attrNameLst>
                                          <p:attrName>ppt_x</p:attrName>
                                        </p:attrNameLst>
                                      </p:cBhvr>
                                      <p:tavLst>
                                        <p:tav tm="0">
                                          <p:val>
                                            <p:strVal val="0-#ppt_w/2"/>
                                          </p:val>
                                        </p:tav>
                                        <p:tav tm="100000">
                                          <p:val>
                                            <p:strVal val="#ppt_x"/>
                                          </p:val>
                                        </p:tav>
                                      </p:tavLst>
                                    </p:anim>
                                    <p:anim calcmode="lin" valueType="num">
                                      <p:cBhvr additive="base">
                                        <p:cTn id="8" dur="500" fill="hold"/>
                                        <p:tgtEl>
                                          <p:spTgt spid="16794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1"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67948"/>
                                        </p:tgtEl>
                                        <p:attrNameLst>
                                          <p:attrName>style.visibility</p:attrName>
                                        </p:attrNameLst>
                                      </p:cBhvr>
                                      <p:to>
                                        <p:strVal val="visible"/>
                                      </p:to>
                                    </p:set>
                                    <p:anim calcmode="lin" valueType="num">
                                      <p:cBhvr additive="base">
                                        <p:cTn id="13" dur="500" fill="hold"/>
                                        <p:tgtEl>
                                          <p:spTgt spid="167948"/>
                                        </p:tgtEl>
                                        <p:attrNameLst>
                                          <p:attrName>ppt_x</p:attrName>
                                        </p:attrNameLst>
                                      </p:cBhvr>
                                      <p:tavLst>
                                        <p:tav tm="0">
                                          <p:val>
                                            <p:strVal val="0-#ppt_w/2"/>
                                          </p:val>
                                        </p:tav>
                                        <p:tav tm="100000">
                                          <p:val>
                                            <p:strVal val="#ppt_x"/>
                                          </p:val>
                                        </p:tav>
                                      </p:tavLst>
                                    </p:anim>
                                    <p:anim calcmode="lin" valueType="num">
                                      <p:cBhvr additive="base">
                                        <p:cTn id="14" dur="500" fill="hold"/>
                                        <p:tgtEl>
                                          <p:spTgt spid="16794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1" name="whoosh.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iterate type="wd">
                                    <p:tmPct val="100000"/>
                                  </p:iterate>
                                  <p:childTnLst>
                                    <p:set>
                                      <p:cBhvr>
                                        <p:cTn id="18" dur="1" fill="hold">
                                          <p:stCondLst>
                                            <p:cond delay="0"/>
                                          </p:stCondLst>
                                        </p:cTn>
                                        <p:tgtEl>
                                          <p:spTgt spid="167949">
                                            <p:txEl>
                                              <p:charRg st="0" end="3"/>
                                            </p:txEl>
                                          </p:spTgt>
                                        </p:tgtEl>
                                        <p:attrNameLst>
                                          <p:attrName>style.visibility</p:attrName>
                                        </p:attrNameLst>
                                      </p:cBhvr>
                                      <p:to>
                                        <p:strVal val="visible"/>
                                      </p:to>
                                    </p:set>
                                    <p:anim calcmode="lin" valueType="num">
                                      <p:cBhvr additive="base">
                                        <p:cTn id="19" dur="300" fill="hold"/>
                                        <p:tgtEl>
                                          <p:spTgt spid="167949">
                                            <p:txEl>
                                              <p:charRg st="0" end="3"/>
                                            </p:txEl>
                                          </p:spTgt>
                                        </p:tgtEl>
                                        <p:attrNameLst>
                                          <p:attrName>ppt_x</p:attrName>
                                        </p:attrNameLst>
                                      </p:cBhvr>
                                      <p:tavLst>
                                        <p:tav tm="0">
                                          <p:val>
                                            <p:strVal val="#ppt_x"/>
                                          </p:val>
                                        </p:tav>
                                        <p:tav tm="100000">
                                          <p:val>
                                            <p:strVal val="#ppt_x"/>
                                          </p:val>
                                        </p:tav>
                                      </p:tavLst>
                                    </p:anim>
                                    <p:anim calcmode="lin" valueType="num">
                                      <p:cBhvr additive="base">
                                        <p:cTn id="20" dur="300" fill="hold"/>
                                        <p:tgtEl>
                                          <p:spTgt spid="167949">
                                            <p:txEl>
                                              <p:charRg st="0"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iterate type="wd">
                                    <p:tmPct val="100000"/>
                                  </p:iterate>
                                  <p:childTnLst>
                                    <p:set>
                                      <p:cBhvr>
                                        <p:cTn id="24" dur="1" fill="hold">
                                          <p:stCondLst>
                                            <p:cond delay="0"/>
                                          </p:stCondLst>
                                        </p:cTn>
                                        <p:tgtEl>
                                          <p:spTgt spid="167976">
                                            <p:txEl>
                                              <p:charRg st="0" end="33"/>
                                            </p:txEl>
                                          </p:spTgt>
                                        </p:tgtEl>
                                        <p:attrNameLst>
                                          <p:attrName>style.visibility</p:attrName>
                                        </p:attrNameLst>
                                      </p:cBhvr>
                                      <p:to>
                                        <p:strVal val="visible"/>
                                      </p:to>
                                    </p:set>
                                    <p:anim calcmode="lin" valueType="num">
                                      <p:cBhvr additive="base">
                                        <p:cTn id="25" dur="300" fill="hold"/>
                                        <p:tgtEl>
                                          <p:spTgt spid="167976">
                                            <p:txEl>
                                              <p:charRg st="0" end="33"/>
                                            </p:txEl>
                                          </p:spTgt>
                                        </p:tgtEl>
                                        <p:attrNameLst>
                                          <p:attrName>ppt_x</p:attrName>
                                        </p:attrNameLst>
                                      </p:cBhvr>
                                      <p:tavLst>
                                        <p:tav tm="0">
                                          <p:val>
                                            <p:strVal val="#ppt_x"/>
                                          </p:val>
                                        </p:tav>
                                        <p:tav tm="100000">
                                          <p:val>
                                            <p:strVal val="#ppt_x"/>
                                          </p:val>
                                        </p:tav>
                                      </p:tavLst>
                                    </p:anim>
                                    <p:anim calcmode="lin" valueType="num">
                                      <p:cBhvr additive="base">
                                        <p:cTn id="26" dur="300" fill="hold"/>
                                        <p:tgtEl>
                                          <p:spTgt spid="167976">
                                            <p:txEl>
                                              <p:charRg st="0" end="3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iterate type="wd">
                                    <p:tmPct val="100000"/>
                                  </p:iterate>
                                  <p:childTnLst>
                                    <p:set>
                                      <p:cBhvr>
                                        <p:cTn id="30" dur="1" fill="hold">
                                          <p:stCondLst>
                                            <p:cond delay="0"/>
                                          </p:stCondLst>
                                        </p:cTn>
                                        <p:tgtEl>
                                          <p:spTgt spid="167976">
                                            <p:txEl>
                                              <p:charRg st="33" end="56"/>
                                            </p:txEl>
                                          </p:spTgt>
                                        </p:tgtEl>
                                        <p:attrNameLst>
                                          <p:attrName>style.visibility</p:attrName>
                                        </p:attrNameLst>
                                      </p:cBhvr>
                                      <p:to>
                                        <p:strVal val="visible"/>
                                      </p:to>
                                    </p:set>
                                    <p:anim calcmode="lin" valueType="num">
                                      <p:cBhvr additive="base">
                                        <p:cTn id="31" dur="300" fill="hold"/>
                                        <p:tgtEl>
                                          <p:spTgt spid="167976">
                                            <p:txEl>
                                              <p:charRg st="33" end="56"/>
                                            </p:txEl>
                                          </p:spTgt>
                                        </p:tgtEl>
                                        <p:attrNameLst>
                                          <p:attrName>ppt_x</p:attrName>
                                        </p:attrNameLst>
                                      </p:cBhvr>
                                      <p:tavLst>
                                        <p:tav tm="0">
                                          <p:val>
                                            <p:strVal val="#ppt_x"/>
                                          </p:val>
                                        </p:tav>
                                        <p:tav tm="100000">
                                          <p:val>
                                            <p:strVal val="#ppt_x"/>
                                          </p:val>
                                        </p:tav>
                                      </p:tavLst>
                                    </p:anim>
                                    <p:anim calcmode="lin" valueType="num">
                                      <p:cBhvr additive="base">
                                        <p:cTn id="32" dur="300" fill="hold"/>
                                        <p:tgtEl>
                                          <p:spTgt spid="167976">
                                            <p:txEl>
                                              <p:charRg st="33" end="56"/>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67971"/>
                                        </p:tgtEl>
                                        <p:attrNameLst>
                                          <p:attrName>style.visibility</p:attrName>
                                        </p:attrNameLst>
                                      </p:cBhvr>
                                      <p:to>
                                        <p:strVal val="visible"/>
                                      </p:to>
                                    </p:set>
                                    <p:anim calcmode="lin" valueType="num">
                                      <p:cBhvr additive="base">
                                        <p:cTn id="37" dur="500" fill="hold"/>
                                        <p:tgtEl>
                                          <p:spTgt spid="167971"/>
                                        </p:tgtEl>
                                        <p:attrNameLst>
                                          <p:attrName>ppt_x</p:attrName>
                                        </p:attrNameLst>
                                      </p:cBhvr>
                                      <p:tavLst>
                                        <p:tav tm="0">
                                          <p:val>
                                            <p:strVal val="0-#ppt_w/2"/>
                                          </p:val>
                                        </p:tav>
                                        <p:tav tm="100000">
                                          <p:val>
                                            <p:strVal val="#ppt_x"/>
                                          </p:val>
                                        </p:tav>
                                      </p:tavLst>
                                    </p:anim>
                                    <p:anim calcmode="lin" valueType="num">
                                      <p:cBhvr additive="base">
                                        <p:cTn id="38" dur="500" fill="hold"/>
                                        <p:tgtEl>
                                          <p:spTgt spid="16797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1" name="whoosh.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67950">
                                            <p:txEl>
                                              <p:charRg st="0" end="3"/>
                                            </p:txEl>
                                          </p:spTgt>
                                        </p:tgtEl>
                                        <p:attrNameLst>
                                          <p:attrName>style.visibility</p:attrName>
                                        </p:attrNameLst>
                                      </p:cBhvr>
                                      <p:to>
                                        <p:strVal val="visible"/>
                                      </p:to>
                                    </p:set>
                                    <p:anim calcmode="lin" valueType="num">
                                      <p:cBhvr additive="base">
                                        <p:cTn id="43" dur="500" fill="hold"/>
                                        <p:tgtEl>
                                          <p:spTgt spid="167950">
                                            <p:txEl>
                                              <p:charRg st="0" end="3"/>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67950">
                                            <p:txEl>
                                              <p:charRg st="0"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1" name="whoosh.wav"/>
                                        </p:tgtEl>
                                      </p:cMediaNode>
                                    </p:audio>
                                  </p:sub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67969"/>
                                        </p:tgtEl>
                                        <p:attrNameLst>
                                          <p:attrName>style.visibility</p:attrName>
                                        </p:attrNameLst>
                                      </p:cBhvr>
                                      <p:to>
                                        <p:strVal val="visible"/>
                                      </p:to>
                                    </p:set>
                                    <p:anim calcmode="lin" valueType="num">
                                      <p:cBhvr additive="base">
                                        <p:cTn id="49" dur="500" fill="hold"/>
                                        <p:tgtEl>
                                          <p:spTgt spid="167969"/>
                                        </p:tgtEl>
                                        <p:attrNameLst>
                                          <p:attrName>ppt_x</p:attrName>
                                        </p:attrNameLst>
                                      </p:cBhvr>
                                      <p:tavLst>
                                        <p:tav tm="0">
                                          <p:val>
                                            <p:strVal val="0-#ppt_w/2"/>
                                          </p:val>
                                        </p:tav>
                                        <p:tav tm="100000">
                                          <p:val>
                                            <p:strVal val="#ppt_x"/>
                                          </p:val>
                                        </p:tav>
                                      </p:tavLst>
                                    </p:anim>
                                    <p:anim calcmode="lin" valueType="num">
                                      <p:cBhvr additive="base">
                                        <p:cTn id="50" dur="500" fill="hold"/>
                                        <p:tgtEl>
                                          <p:spTgt spid="16796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1" name="whoosh.wav"/>
                                        </p:tgtEl>
                                      </p:cMediaNode>
                                    </p:audio>
                                  </p:sub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167968"/>
                                        </p:tgtEl>
                                        <p:attrNameLst>
                                          <p:attrName>style.visibility</p:attrName>
                                        </p:attrNameLst>
                                      </p:cBhvr>
                                      <p:to>
                                        <p:strVal val="visible"/>
                                      </p:to>
                                    </p:set>
                                    <p:anim calcmode="lin" valueType="num">
                                      <p:cBhvr additive="base">
                                        <p:cTn id="55" dur="500" fill="hold"/>
                                        <p:tgtEl>
                                          <p:spTgt spid="167968"/>
                                        </p:tgtEl>
                                        <p:attrNameLst>
                                          <p:attrName>ppt_x</p:attrName>
                                        </p:attrNameLst>
                                      </p:cBhvr>
                                      <p:tavLst>
                                        <p:tav tm="0">
                                          <p:val>
                                            <p:strVal val="0-#ppt_w/2"/>
                                          </p:val>
                                        </p:tav>
                                        <p:tav tm="100000">
                                          <p:val>
                                            <p:strVal val="#ppt_x"/>
                                          </p:val>
                                        </p:tav>
                                      </p:tavLst>
                                    </p:anim>
                                    <p:anim calcmode="lin" valueType="num">
                                      <p:cBhvr additive="base">
                                        <p:cTn id="56" dur="500" fill="hold"/>
                                        <p:tgtEl>
                                          <p:spTgt spid="16796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1" name="whoosh.wav"/>
                                        </p:tgtEl>
                                      </p:cMediaNode>
                                    </p:audio>
                                  </p:sub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167967"/>
                                        </p:tgtEl>
                                        <p:attrNameLst>
                                          <p:attrName>style.visibility</p:attrName>
                                        </p:attrNameLst>
                                      </p:cBhvr>
                                      <p:to>
                                        <p:strVal val="visible"/>
                                      </p:to>
                                    </p:set>
                                    <p:anim calcmode="lin" valueType="num">
                                      <p:cBhvr additive="base">
                                        <p:cTn id="61" dur="500" fill="hold"/>
                                        <p:tgtEl>
                                          <p:spTgt spid="167967"/>
                                        </p:tgtEl>
                                        <p:attrNameLst>
                                          <p:attrName>ppt_x</p:attrName>
                                        </p:attrNameLst>
                                      </p:cBhvr>
                                      <p:tavLst>
                                        <p:tav tm="0">
                                          <p:val>
                                            <p:strVal val="0-#ppt_w/2"/>
                                          </p:val>
                                        </p:tav>
                                        <p:tav tm="100000">
                                          <p:val>
                                            <p:strVal val="#ppt_x"/>
                                          </p:val>
                                        </p:tav>
                                      </p:tavLst>
                                    </p:anim>
                                    <p:anim calcmode="lin" valueType="num">
                                      <p:cBhvr additive="base">
                                        <p:cTn id="62" dur="500" fill="hold"/>
                                        <p:tgtEl>
                                          <p:spTgt spid="16796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1" name="whoosh.wav"/>
                                        </p:tgtEl>
                                      </p:cMediaNode>
                                    </p:audio>
                                  </p:sub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167958"/>
                                        </p:tgtEl>
                                        <p:attrNameLst>
                                          <p:attrName>style.visibility</p:attrName>
                                        </p:attrNameLst>
                                      </p:cBhvr>
                                      <p:to>
                                        <p:strVal val="visible"/>
                                      </p:to>
                                    </p:set>
                                    <p:anim calcmode="lin" valueType="num">
                                      <p:cBhvr additive="base">
                                        <p:cTn id="67" dur="500" fill="hold"/>
                                        <p:tgtEl>
                                          <p:spTgt spid="167958"/>
                                        </p:tgtEl>
                                        <p:attrNameLst>
                                          <p:attrName>ppt_x</p:attrName>
                                        </p:attrNameLst>
                                      </p:cBhvr>
                                      <p:tavLst>
                                        <p:tav tm="0">
                                          <p:val>
                                            <p:strVal val="0-#ppt_w/2"/>
                                          </p:val>
                                        </p:tav>
                                        <p:tav tm="100000">
                                          <p:val>
                                            <p:strVal val="#ppt_x"/>
                                          </p:val>
                                        </p:tav>
                                      </p:tavLst>
                                    </p:anim>
                                    <p:anim calcmode="lin" valueType="num">
                                      <p:cBhvr additive="base">
                                        <p:cTn id="68" dur="500" fill="hold"/>
                                        <p:tgtEl>
                                          <p:spTgt spid="16795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65"/>
                                            </p:cond>
                                          </p:stCondLst>
                                          <p:endCondLst>
                                            <p:cond evt="onStopAudio" delay="0">
                                              <p:tgtEl>
                                                <p:sldTgt/>
                                              </p:tgtEl>
                                            </p:cond>
                                          </p:endCondLst>
                                        </p:cTn>
                                        <p:tgtEl>
                                          <p:sndTgt r:embed="rId1" name="whoosh.wav"/>
                                        </p:tgtEl>
                                      </p:cMediaNode>
                                    </p:audio>
                                  </p:subTnLst>
                                </p:cTn>
                              </p:par>
                            </p:childTnLst>
                          </p:cTn>
                        </p:par>
                      </p:childTnLst>
                    </p:cTn>
                  </p:par>
                  <p:par>
                    <p:cTn id="69" fill="hold">
                      <p:stCondLst>
                        <p:cond delay="indefinite"/>
                      </p:stCondLst>
                      <p:childTnLst>
                        <p:par>
                          <p:cTn id="70" fill="hold">
                            <p:stCondLst>
                              <p:cond delay="0"/>
                            </p:stCondLst>
                            <p:childTnLst>
                              <p:par>
                                <p:cTn id="71" presetID="2" presetClass="entr" presetSubtype="8" fill="hold" nodeType="clickEffect">
                                  <p:stCondLst>
                                    <p:cond delay="0"/>
                                  </p:stCondLst>
                                  <p:childTnLst>
                                    <p:set>
                                      <p:cBhvr>
                                        <p:cTn id="72" dur="1" fill="hold">
                                          <p:stCondLst>
                                            <p:cond delay="0"/>
                                          </p:stCondLst>
                                        </p:cTn>
                                        <p:tgtEl>
                                          <p:spTgt spid="167965"/>
                                        </p:tgtEl>
                                        <p:attrNameLst>
                                          <p:attrName>style.visibility</p:attrName>
                                        </p:attrNameLst>
                                      </p:cBhvr>
                                      <p:to>
                                        <p:strVal val="visible"/>
                                      </p:to>
                                    </p:set>
                                    <p:anim calcmode="lin" valueType="num">
                                      <p:cBhvr additive="base">
                                        <p:cTn id="73" dur="500" fill="hold"/>
                                        <p:tgtEl>
                                          <p:spTgt spid="167965"/>
                                        </p:tgtEl>
                                        <p:attrNameLst>
                                          <p:attrName>ppt_x</p:attrName>
                                        </p:attrNameLst>
                                      </p:cBhvr>
                                      <p:tavLst>
                                        <p:tav tm="0">
                                          <p:val>
                                            <p:strVal val="0-#ppt_w/2"/>
                                          </p:val>
                                        </p:tav>
                                        <p:tav tm="100000">
                                          <p:val>
                                            <p:strVal val="#ppt_x"/>
                                          </p:val>
                                        </p:tav>
                                      </p:tavLst>
                                    </p:anim>
                                    <p:anim calcmode="lin" valueType="num">
                                      <p:cBhvr additive="base">
                                        <p:cTn id="74" dur="500" fill="hold"/>
                                        <p:tgtEl>
                                          <p:spTgt spid="16796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1"/>
                                            </p:cond>
                                          </p:stCondLst>
                                          <p:endCondLst>
                                            <p:cond evt="onStopAudio" delay="0">
                                              <p:tgtEl>
                                                <p:sldTgt/>
                                              </p:tgtEl>
                                            </p:cond>
                                          </p:endCondLst>
                                        </p:cTn>
                                        <p:tgtEl>
                                          <p:sndTgt r:embed="rId1" name="whoosh.wav"/>
                                        </p:tgtEl>
                                      </p:cMediaNode>
                                    </p:audio>
                                  </p:subTnLst>
                                </p:cTn>
                              </p:par>
                            </p:childTnLst>
                          </p:cTn>
                        </p:par>
                      </p:childTnLst>
                    </p:cTn>
                  </p:par>
                  <p:par>
                    <p:cTn id="75" fill="hold">
                      <p:stCondLst>
                        <p:cond delay="indefinite"/>
                      </p:stCondLst>
                      <p:childTnLst>
                        <p:par>
                          <p:cTn id="76" fill="hold">
                            <p:stCondLst>
                              <p:cond delay="0"/>
                            </p:stCondLst>
                            <p:childTnLst>
                              <p:par>
                                <p:cTn id="77" presetID="2" presetClass="entr" presetSubtype="8" fill="hold" nodeType="clickEffect">
                                  <p:stCondLst>
                                    <p:cond delay="0"/>
                                  </p:stCondLst>
                                  <p:childTnLst>
                                    <p:set>
                                      <p:cBhvr>
                                        <p:cTn id="78" dur="1" fill="hold">
                                          <p:stCondLst>
                                            <p:cond delay="0"/>
                                          </p:stCondLst>
                                        </p:cTn>
                                        <p:tgtEl>
                                          <p:spTgt spid="167966"/>
                                        </p:tgtEl>
                                        <p:attrNameLst>
                                          <p:attrName>style.visibility</p:attrName>
                                        </p:attrNameLst>
                                      </p:cBhvr>
                                      <p:to>
                                        <p:strVal val="visible"/>
                                      </p:to>
                                    </p:set>
                                    <p:anim calcmode="lin" valueType="num">
                                      <p:cBhvr additive="base">
                                        <p:cTn id="79" dur="500" fill="hold"/>
                                        <p:tgtEl>
                                          <p:spTgt spid="167966"/>
                                        </p:tgtEl>
                                        <p:attrNameLst>
                                          <p:attrName>ppt_x</p:attrName>
                                        </p:attrNameLst>
                                      </p:cBhvr>
                                      <p:tavLst>
                                        <p:tav tm="0">
                                          <p:val>
                                            <p:strVal val="0-#ppt_w/2"/>
                                          </p:val>
                                        </p:tav>
                                        <p:tav tm="100000">
                                          <p:val>
                                            <p:strVal val="#ppt_x"/>
                                          </p:val>
                                        </p:tav>
                                      </p:tavLst>
                                    </p:anim>
                                    <p:anim calcmode="lin" valueType="num">
                                      <p:cBhvr additive="base">
                                        <p:cTn id="80" dur="500" fill="hold"/>
                                        <p:tgtEl>
                                          <p:spTgt spid="16796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7"/>
                                            </p:cond>
                                          </p:stCondLst>
                                          <p:endCondLst>
                                            <p:cond evt="onStopAudio" delay="0">
                                              <p:tgtEl>
                                                <p:sldTgt/>
                                              </p:tgtEl>
                                            </p:cond>
                                          </p:endCondLst>
                                        </p:cTn>
                                        <p:tgtEl>
                                          <p:sndTgt r:embed="rId1" name="whoosh.wav"/>
                                        </p:tgtEl>
                                      </p:cMediaNode>
                                    </p:audio>
                                  </p:subTnLst>
                                </p:cTn>
                              </p:par>
                            </p:childTnLst>
                          </p:cTn>
                        </p:par>
                      </p:childTnLst>
                    </p:cTn>
                  </p:par>
                  <p:par>
                    <p:cTn id="81" fill="hold">
                      <p:stCondLst>
                        <p:cond delay="indefinite"/>
                      </p:stCondLst>
                      <p:childTnLst>
                        <p:par>
                          <p:cTn id="82" fill="hold">
                            <p:stCondLst>
                              <p:cond delay="0"/>
                            </p:stCondLst>
                            <p:childTnLst>
                              <p:par>
                                <p:cTn id="83" presetID="2" presetClass="entr" presetSubtype="8" fill="hold" nodeType="clickEffect">
                                  <p:stCondLst>
                                    <p:cond delay="0"/>
                                  </p:stCondLst>
                                  <p:childTnLst>
                                    <p:set>
                                      <p:cBhvr>
                                        <p:cTn id="84" dur="1" fill="hold">
                                          <p:stCondLst>
                                            <p:cond delay="0"/>
                                          </p:stCondLst>
                                        </p:cTn>
                                        <p:tgtEl>
                                          <p:spTgt spid="167970"/>
                                        </p:tgtEl>
                                        <p:attrNameLst>
                                          <p:attrName>style.visibility</p:attrName>
                                        </p:attrNameLst>
                                      </p:cBhvr>
                                      <p:to>
                                        <p:strVal val="visible"/>
                                      </p:to>
                                    </p:set>
                                    <p:anim calcmode="lin" valueType="num">
                                      <p:cBhvr additive="base">
                                        <p:cTn id="85" dur="500" fill="hold"/>
                                        <p:tgtEl>
                                          <p:spTgt spid="167970"/>
                                        </p:tgtEl>
                                        <p:attrNameLst>
                                          <p:attrName>ppt_x</p:attrName>
                                        </p:attrNameLst>
                                      </p:cBhvr>
                                      <p:tavLst>
                                        <p:tav tm="0">
                                          <p:val>
                                            <p:strVal val="0-#ppt_w/2"/>
                                          </p:val>
                                        </p:tav>
                                        <p:tav tm="100000">
                                          <p:val>
                                            <p:strVal val="#ppt_x"/>
                                          </p:val>
                                        </p:tav>
                                      </p:tavLst>
                                    </p:anim>
                                    <p:anim calcmode="lin" valueType="num">
                                      <p:cBhvr additive="base">
                                        <p:cTn id="86" dur="500" fill="hold"/>
                                        <p:tgtEl>
                                          <p:spTgt spid="16797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3"/>
                                            </p:cond>
                                          </p:stCondLst>
                                          <p:endCondLst>
                                            <p:cond evt="onStopAudio" delay="0">
                                              <p:tgtEl>
                                                <p:sldTgt/>
                                              </p:tgtEl>
                                            </p:cond>
                                          </p:endCondLst>
                                        </p:cTn>
                                        <p:tgtEl>
                                          <p:sndTgt r:embed="rId1" name="whoosh.wav"/>
                                        </p:tgtEl>
                                      </p:cMediaNode>
                                    </p:audio>
                                  </p:subTnLst>
                                </p:cTn>
                              </p:par>
                            </p:childTnLst>
                          </p:cTn>
                        </p:par>
                      </p:childTnLst>
                    </p:cTn>
                  </p:par>
                  <p:par>
                    <p:cTn id="87" fill="hold">
                      <p:stCondLst>
                        <p:cond delay="indefinite"/>
                      </p:stCondLst>
                      <p:childTnLst>
                        <p:par>
                          <p:cTn id="88" fill="hold">
                            <p:stCondLst>
                              <p:cond delay="0"/>
                            </p:stCondLst>
                            <p:childTnLst>
                              <p:par>
                                <p:cTn id="89" presetID="2" presetClass="entr" presetSubtype="8" fill="hold" nodeType="clickEffect">
                                  <p:stCondLst>
                                    <p:cond delay="0"/>
                                  </p:stCondLst>
                                  <p:childTnLst>
                                    <p:set>
                                      <p:cBhvr>
                                        <p:cTn id="90" dur="1" fill="hold">
                                          <p:stCondLst>
                                            <p:cond delay="0"/>
                                          </p:stCondLst>
                                        </p:cTn>
                                        <p:tgtEl>
                                          <p:spTgt spid="167952"/>
                                        </p:tgtEl>
                                        <p:attrNameLst>
                                          <p:attrName>style.visibility</p:attrName>
                                        </p:attrNameLst>
                                      </p:cBhvr>
                                      <p:to>
                                        <p:strVal val="visible"/>
                                      </p:to>
                                    </p:set>
                                    <p:anim calcmode="lin" valueType="num">
                                      <p:cBhvr additive="base">
                                        <p:cTn id="91" dur="500" fill="hold"/>
                                        <p:tgtEl>
                                          <p:spTgt spid="167952"/>
                                        </p:tgtEl>
                                        <p:attrNameLst>
                                          <p:attrName>ppt_x</p:attrName>
                                        </p:attrNameLst>
                                      </p:cBhvr>
                                      <p:tavLst>
                                        <p:tav tm="0">
                                          <p:val>
                                            <p:strVal val="0-#ppt_w/2"/>
                                          </p:val>
                                        </p:tav>
                                        <p:tav tm="100000">
                                          <p:val>
                                            <p:strVal val="#ppt_x"/>
                                          </p:val>
                                        </p:tav>
                                      </p:tavLst>
                                    </p:anim>
                                    <p:anim calcmode="lin" valueType="num">
                                      <p:cBhvr additive="base">
                                        <p:cTn id="92" dur="500" fill="hold"/>
                                        <p:tgtEl>
                                          <p:spTgt spid="16795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9"/>
                                            </p:cond>
                                          </p:stCondLst>
                                          <p:endCondLst>
                                            <p:cond evt="onStopAudio" delay="0">
                                              <p:tgtEl>
                                                <p:sldTgt/>
                                              </p:tgtEl>
                                            </p:cond>
                                          </p:endCondLst>
                                        </p:cTn>
                                        <p:tgtEl>
                                          <p:sndTgt r:embed="rId1" name="whoosh.wav"/>
                                        </p:tgtEl>
                                      </p:cMediaNode>
                                    </p:audio>
                                  </p:subTnLst>
                                </p:cTn>
                              </p:par>
                            </p:childTnLst>
                          </p:cTn>
                        </p:par>
                      </p:childTnLst>
                    </p:cTn>
                  </p:par>
                  <p:par>
                    <p:cTn id="93" fill="hold">
                      <p:stCondLst>
                        <p:cond delay="indefinite"/>
                      </p:stCondLst>
                      <p:childTnLst>
                        <p:par>
                          <p:cTn id="94" fill="hold">
                            <p:stCondLst>
                              <p:cond delay="0"/>
                            </p:stCondLst>
                            <p:childTnLst>
                              <p:par>
                                <p:cTn id="95" presetID="2" presetClass="entr" presetSubtype="8" fill="hold" nodeType="clickEffect">
                                  <p:stCondLst>
                                    <p:cond delay="0"/>
                                  </p:stCondLst>
                                  <p:childTnLst>
                                    <p:set>
                                      <p:cBhvr>
                                        <p:cTn id="96" dur="1" fill="hold">
                                          <p:stCondLst>
                                            <p:cond delay="0"/>
                                          </p:stCondLst>
                                        </p:cTn>
                                        <p:tgtEl>
                                          <p:spTgt spid="167957"/>
                                        </p:tgtEl>
                                        <p:attrNameLst>
                                          <p:attrName>style.visibility</p:attrName>
                                        </p:attrNameLst>
                                      </p:cBhvr>
                                      <p:to>
                                        <p:strVal val="visible"/>
                                      </p:to>
                                    </p:set>
                                    <p:anim calcmode="lin" valueType="num">
                                      <p:cBhvr additive="base">
                                        <p:cTn id="97" dur="500" fill="hold"/>
                                        <p:tgtEl>
                                          <p:spTgt spid="167957"/>
                                        </p:tgtEl>
                                        <p:attrNameLst>
                                          <p:attrName>ppt_x</p:attrName>
                                        </p:attrNameLst>
                                      </p:cBhvr>
                                      <p:tavLst>
                                        <p:tav tm="0">
                                          <p:val>
                                            <p:strVal val="0-#ppt_w/2"/>
                                          </p:val>
                                        </p:tav>
                                        <p:tav tm="100000">
                                          <p:val>
                                            <p:strVal val="#ppt_x"/>
                                          </p:val>
                                        </p:tav>
                                      </p:tavLst>
                                    </p:anim>
                                    <p:anim calcmode="lin" valueType="num">
                                      <p:cBhvr additive="base">
                                        <p:cTn id="98" dur="500" fill="hold"/>
                                        <p:tgtEl>
                                          <p:spTgt spid="16795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5"/>
                                            </p:cond>
                                          </p:stCondLst>
                                          <p:endCondLst>
                                            <p:cond evt="onStopAudio" delay="0">
                                              <p:tgtEl>
                                                <p:sldTgt/>
                                              </p:tgtEl>
                                            </p:cond>
                                          </p:endCondLst>
                                        </p:cTn>
                                        <p:tgtEl>
                                          <p:sndTgt r:embed="rId1" name="whoosh.wav"/>
                                        </p:tgtEl>
                                      </p:cMediaNode>
                                    </p:audio>
                                  </p:subTnLst>
                                </p:cTn>
                              </p:par>
                            </p:childTnLst>
                          </p:cTn>
                        </p:par>
                      </p:childTnLst>
                    </p:cTn>
                  </p:par>
                  <p:par>
                    <p:cTn id="99" fill="hold">
                      <p:stCondLst>
                        <p:cond delay="indefinite"/>
                      </p:stCondLst>
                      <p:childTnLst>
                        <p:par>
                          <p:cTn id="100" fill="hold">
                            <p:stCondLst>
                              <p:cond delay="0"/>
                            </p:stCondLst>
                            <p:childTnLst>
                              <p:par>
                                <p:cTn id="101" presetID="2" presetClass="entr" presetSubtype="8" fill="hold" nodeType="clickEffect">
                                  <p:stCondLst>
                                    <p:cond delay="0"/>
                                  </p:stCondLst>
                                  <p:childTnLst>
                                    <p:set>
                                      <p:cBhvr>
                                        <p:cTn id="102" dur="1" fill="hold">
                                          <p:stCondLst>
                                            <p:cond delay="0"/>
                                          </p:stCondLst>
                                        </p:cTn>
                                        <p:tgtEl>
                                          <p:spTgt spid="167972"/>
                                        </p:tgtEl>
                                        <p:attrNameLst>
                                          <p:attrName>style.visibility</p:attrName>
                                        </p:attrNameLst>
                                      </p:cBhvr>
                                      <p:to>
                                        <p:strVal val="visible"/>
                                      </p:to>
                                    </p:set>
                                    <p:anim calcmode="lin" valueType="num">
                                      <p:cBhvr additive="base">
                                        <p:cTn id="103" dur="500" fill="hold"/>
                                        <p:tgtEl>
                                          <p:spTgt spid="167972"/>
                                        </p:tgtEl>
                                        <p:attrNameLst>
                                          <p:attrName>ppt_x</p:attrName>
                                        </p:attrNameLst>
                                      </p:cBhvr>
                                      <p:tavLst>
                                        <p:tav tm="0">
                                          <p:val>
                                            <p:strVal val="0-#ppt_w/2"/>
                                          </p:val>
                                        </p:tav>
                                        <p:tav tm="100000">
                                          <p:val>
                                            <p:strVal val="#ppt_x"/>
                                          </p:val>
                                        </p:tav>
                                      </p:tavLst>
                                    </p:anim>
                                    <p:anim calcmode="lin" valueType="num">
                                      <p:cBhvr additive="base">
                                        <p:cTn id="104" dur="500" fill="hold"/>
                                        <p:tgtEl>
                                          <p:spTgt spid="16797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1"/>
                                            </p:cond>
                                          </p:stCondLst>
                                          <p:endCondLst>
                                            <p:cond evt="onStopAudio" delay="0">
                                              <p:tgtEl>
                                                <p:sldTgt/>
                                              </p:tgtEl>
                                            </p:cond>
                                          </p:endCondLst>
                                        </p:cTn>
                                        <p:tgtEl>
                                          <p:sndTgt r:embed="rId1" name="whoosh.wav"/>
                                        </p:tgtEl>
                                      </p:cMediaNode>
                                    </p:audio>
                                  </p:subTnLst>
                                </p:cTn>
                              </p:par>
                            </p:childTnLst>
                          </p:cTn>
                        </p:par>
                      </p:childTnLst>
                    </p:cTn>
                  </p:par>
                  <p:par>
                    <p:cTn id="105" fill="hold">
                      <p:stCondLst>
                        <p:cond delay="indefinite"/>
                      </p:stCondLst>
                      <p:childTnLst>
                        <p:par>
                          <p:cTn id="106" fill="hold">
                            <p:stCondLst>
                              <p:cond delay="0"/>
                            </p:stCondLst>
                            <p:childTnLst>
                              <p:par>
                                <p:cTn id="107" presetID="2" presetClass="entr" presetSubtype="1" fill="hold" grpId="0" nodeType="clickEffect">
                                  <p:stCondLst>
                                    <p:cond delay="0"/>
                                  </p:stCondLst>
                                  <p:iterate type="wd">
                                    <p:tmPct val="100000"/>
                                  </p:iterate>
                                  <p:childTnLst>
                                    <p:set>
                                      <p:cBhvr>
                                        <p:cTn id="108" dur="1" fill="hold">
                                          <p:stCondLst>
                                            <p:cond delay="0"/>
                                          </p:stCondLst>
                                        </p:cTn>
                                        <p:tgtEl>
                                          <p:spTgt spid="167977">
                                            <p:txEl>
                                              <p:charRg st="0" end="23"/>
                                            </p:txEl>
                                          </p:spTgt>
                                        </p:tgtEl>
                                        <p:attrNameLst>
                                          <p:attrName>style.visibility</p:attrName>
                                        </p:attrNameLst>
                                      </p:cBhvr>
                                      <p:to>
                                        <p:strVal val="visible"/>
                                      </p:to>
                                    </p:set>
                                    <p:anim calcmode="lin" valueType="num">
                                      <p:cBhvr additive="base">
                                        <p:cTn id="109" dur="300" fill="hold"/>
                                        <p:tgtEl>
                                          <p:spTgt spid="167977">
                                            <p:txEl>
                                              <p:charRg st="0" end="23"/>
                                            </p:txEl>
                                          </p:spTgt>
                                        </p:tgtEl>
                                        <p:attrNameLst>
                                          <p:attrName>ppt_x</p:attrName>
                                        </p:attrNameLst>
                                      </p:cBhvr>
                                      <p:tavLst>
                                        <p:tav tm="0">
                                          <p:val>
                                            <p:strVal val="#ppt_x"/>
                                          </p:val>
                                        </p:tav>
                                        <p:tav tm="100000">
                                          <p:val>
                                            <p:strVal val="#ppt_x"/>
                                          </p:val>
                                        </p:tav>
                                      </p:tavLst>
                                    </p:anim>
                                    <p:anim calcmode="lin" valueType="num">
                                      <p:cBhvr additive="base">
                                        <p:cTn id="110" dur="300" fill="hold"/>
                                        <p:tgtEl>
                                          <p:spTgt spid="167977">
                                            <p:txEl>
                                              <p:charRg st="0" end="23"/>
                                            </p:txEl>
                                          </p:spTgt>
                                        </p:tgtEl>
                                        <p:attrNameLst>
                                          <p:attrName>ppt_y</p:attrName>
                                        </p:attrNameLst>
                                      </p:cBhvr>
                                      <p:tavLst>
                                        <p:tav tm="0">
                                          <p:val>
                                            <p:strVal val="0-#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nodeType="clickEffect">
                                  <p:stCondLst>
                                    <p:cond delay="0"/>
                                  </p:stCondLst>
                                  <p:childTnLst>
                                    <p:set>
                                      <p:cBhvr>
                                        <p:cTn id="114" dur="1" fill="hold">
                                          <p:stCondLst>
                                            <p:cond delay="0"/>
                                          </p:stCondLst>
                                        </p:cTn>
                                        <p:tgtEl>
                                          <p:spTgt spid="167974"/>
                                        </p:tgtEl>
                                        <p:attrNameLst>
                                          <p:attrName>style.visibility</p:attrName>
                                        </p:attrNameLst>
                                      </p:cBhvr>
                                      <p:to>
                                        <p:strVal val="visible"/>
                                      </p:to>
                                    </p:set>
                                    <p:anim calcmode="lin" valueType="num">
                                      <p:cBhvr additive="base">
                                        <p:cTn id="115" dur="500" fill="hold"/>
                                        <p:tgtEl>
                                          <p:spTgt spid="167974"/>
                                        </p:tgtEl>
                                        <p:attrNameLst>
                                          <p:attrName>ppt_x</p:attrName>
                                        </p:attrNameLst>
                                      </p:cBhvr>
                                      <p:tavLst>
                                        <p:tav tm="0">
                                          <p:val>
                                            <p:strVal val="0-#ppt_w/2"/>
                                          </p:val>
                                        </p:tav>
                                        <p:tav tm="100000">
                                          <p:val>
                                            <p:strVal val="#ppt_x"/>
                                          </p:val>
                                        </p:tav>
                                      </p:tavLst>
                                    </p:anim>
                                    <p:anim calcmode="lin" valueType="num">
                                      <p:cBhvr additive="base">
                                        <p:cTn id="116" dur="500" fill="hold"/>
                                        <p:tgtEl>
                                          <p:spTgt spid="16797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3"/>
                                            </p:cond>
                                          </p:stCondLst>
                                          <p:endCondLst>
                                            <p:cond evt="onStopAudio" delay="0">
                                              <p:tgtEl>
                                                <p:sldTgt/>
                                              </p:tgtEl>
                                            </p:cond>
                                          </p:endCondLst>
                                        </p:cTn>
                                        <p:tgtEl>
                                          <p:sndTgt r:embed="rId1" name="whoosh.wav"/>
                                        </p:tgtEl>
                                      </p:cMediaNode>
                                    </p:audio>
                                  </p:subTnLst>
                                </p:cTn>
                              </p:par>
                            </p:childTnLst>
                          </p:cTn>
                        </p:par>
                      </p:childTnLst>
                    </p:cTn>
                  </p:par>
                  <p:par>
                    <p:cTn id="117" fill="hold">
                      <p:stCondLst>
                        <p:cond delay="indefinite"/>
                      </p:stCondLst>
                      <p:childTnLst>
                        <p:par>
                          <p:cTn id="118" fill="hold">
                            <p:stCondLst>
                              <p:cond delay="0"/>
                            </p:stCondLst>
                            <p:childTnLst>
                              <p:par>
                                <p:cTn id="119" presetID="2" presetClass="entr" presetSubtype="8" fill="hold" nodeType="clickEffect">
                                  <p:stCondLst>
                                    <p:cond delay="0"/>
                                  </p:stCondLst>
                                  <p:childTnLst>
                                    <p:set>
                                      <p:cBhvr>
                                        <p:cTn id="120" dur="1" fill="hold">
                                          <p:stCondLst>
                                            <p:cond delay="0"/>
                                          </p:stCondLst>
                                        </p:cTn>
                                        <p:tgtEl>
                                          <p:spTgt spid="167975"/>
                                        </p:tgtEl>
                                        <p:attrNameLst>
                                          <p:attrName>style.visibility</p:attrName>
                                        </p:attrNameLst>
                                      </p:cBhvr>
                                      <p:to>
                                        <p:strVal val="visible"/>
                                      </p:to>
                                    </p:set>
                                    <p:anim calcmode="lin" valueType="num">
                                      <p:cBhvr additive="base">
                                        <p:cTn id="121" dur="500" fill="hold"/>
                                        <p:tgtEl>
                                          <p:spTgt spid="167975"/>
                                        </p:tgtEl>
                                        <p:attrNameLst>
                                          <p:attrName>ppt_x</p:attrName>
                                        </p:attrNameLst>
                                      </p:cBhvr>
                                      <p:tavLst>
                                        <p:tav tm="0">
                                          <p:val>
                                            <p:strVal val="0-#ppt_w/2"/>
                                          </p:val>
                                        </p:tav>
                                        <p:tav tm="100000">
                                          <p:val>
                                            <p:strVal val="#ppt_x"/>
                                          </p:val>
                                        </p:tav>
                                      </p:tavLst>
                                    </p:anim>
                                    <p:anim calcmode="lin" valueType="num">
                                      <p:cBhvr additive="base">
                                        <p:cTn id="122" dur="500" fill="hold"/>
                                        <p:tgtEl>
                                          <p:spTgt spid="16797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9"/>
                                            </p:cond>
                                          </p:stCondLst>
                                          <p:endCondLst>
                                            <p:cond evt="onStopAudio" delay="0">
                                              <p:tgtEl>
                                                <p:sldTgt/>
                                              </p:tgtEl>
                                            </p:cond>
                                          </p:endCondLst>
                                        </p:cTn>
                                        <p:tgtEl>
                                          <p:sndTgt r:embed="rId1" name="whoosh.wav"/>
                                        </p:tgtEl>
                                      </p:cMediaNode>
                                    </p:audio>
                                  </p:subTnLst>
                                </p:cTn>
                              </p:par>
                            </p:childTnLst>
                          </p:cTn>
                        </p:par>
                      </p:childTnLst>
                    </p:cTn>
                  </p:par>
                  <p:par>
                    <p:cTn id="123" fill="hold">
                      <p:stCondLst>
                        <p:cond delay="indefinite"/>
                      </p:stCondLst>
                      <p:childTnLst>
                        <p:par>
                          <p:cTn id="124" fill="hold">
                            <p:stCondLst>
                              <p:cond delay="0"/>
                            </p:stCondLst>
                            <p:childTnLst>
                              <p:par>
                                <p:cTn id="125" presetID="2" presetClass="entr" presetSubtype="8" fill="hold" nodeType="clickEffect">
                                  <p:stCondLst>
                                    <p:cond delay="0"/>
                                  </p:stCondLst>
                                  <p:childTnLst>
                                    <p:set>
                                      <p:cBhvr>
                                        <p:cTn id="126" dur="1" fill="hold">
                                          <p:stCondLst>
                                            <p:cond delay="0"/>
                                          </p:stCondLst>
                                        </p:cTn>
                                        <p:tgtEl>
                                          <p:spTgt spid="167990"/>
                                        </p:tgtEl>
                                        <p:attrNameLst>
                                          <p:attrName>style.visibility</p:attrName>
                                        </p:attrNameLst>
                                      </p:cBhvr>
                                      <p:to>
                                        <p:strVal val="visible"/>
                                      </p:to>
                                    </p:set>
                                    <p:anim calcmode="lin" valueType="num">
                                      <p:cBhvr additive="base">
                                        <p:cTn id="127" dur="500" fill="hold"/>
                                        <p:tgtEl>
                                          <p:spTgt spid="167990"/>
                                        </p:tgtEl>
                                        <p:attrNameLst>
                                          <p:attrName>ppt_x</p:attrName>
                                        </p:attrNameLst>
                                      </p:cBhvr>
                                      <p:tavLst>
                                        <p:tav tm="0">
                                          <p:val>
                                            <p:strVal val="0-#ppt_w/2"/>
                                          </p:val>
                                        </p:tav>
                                        <p:tav tm="100000">
                                          <p:val>
                                            <p:strVal val="#ppt_x"/>
                                          </p:val>
                                        </p:tav>
                                      </p:tavLst>
                                    </p:anim>
                                    <p:anim calcmode="lin" valueType="num">
                                      <p:cBhvr additive="base">
                                        <p:cTn id="128" dur="500" fill="hold"/>
                                        <p:tgtEl>
                                          <p:spTgt spid="16799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25"/>
                                            </p:cond>
                                          </p:stCondLst>
                                          <p:endCondLst>
                                            <p:cond evt="onStopAudio" delay="0">
                                              <p:tgtEl>
                                                <p:sldTgt/>
                                              </p:tgtEl>
                                            </p:cond>
                                          </p:endCondLst>
                                        </p:cTn>
                                        <p:tgtEl>
                                          <p:sndTgt r:embed="rId1" name="whoosh.wav"/>
                                        </p:tgtEl>
                                      </p:cMediaNode>
                                    </p:audio>
                                  </p:subTnLst>
                                </p:cTn>
                              </p:par>
                            </p:childTnLst>
                          </p:cTn>
                        </p:par>
                      </p:childTnLst>
                    </p:cTn>
                  </p:par>
                  <p:par>
                    <p:cTn id="129" fill="hold">
                      <p:stCondLst>
                        <p:cond delay="indefinite"/>
                      </p:stCondLst>
                      <p:childTnLst>
                        <p:par>
                          <p:cTn id="130" fill="hold">
                            <p:stCondLst>
                              <p:cond delay="0"/>
                            </p:stCondLst>
                            <p:childTnLst>
                              <p:par>
                                <p:cTn id="131" presetID="2" presetClass="entr" presetSubtype="8" fill="hold" nodeType="clickEffect">
                                  <p:stCondLst>
                                    <p:cond delay="0"/>
                                  </p:stCondLst>
                                  <p:childTnLst>
                                    <p:set>
                                      <p:cBhvr>
                                        <p:cTn id="132" dur="1" fill="hold">
                                          <p:stCondLst>
                                            <p:cond delay="0"/>
                                          </p:stCondLst>
                                        </p:cTn>
                                        <p:tgtEl>
                                          <p:spTgt spid="167991"/>
                                        </p:tgtEl>
                                        <p:attrNameLst>
                                          <p:attrName>style.visibility</p:attrName>
                                        </p:attrNameLst>
                                      </p:cBhvr>
                                      <p:to>
                                        <p:strVal val="visible"/>
                                      </p:to>
                                    </p:set>
                                    <p:anim calcmode="lin" valueType="num">
                                      <p:cBhvr additive="base">
                                        <p:cTn id="133" dur="500" fill="hold"/>
                                        <p:tgtEl>
                                          <p:spTgt spid="167991"/>
                                        </p:tgtEl>
                                        <p:attrNameLst>
                                          <p:attrName>ppt_x</p:attrName>
                                        </p:attrNameLst>
                                      </p:cBhvr>
                                      <p:tavLst>
                                        <p:tav tm="0">
                                          <p:val>
                                            <p:strVal val="0-#ppt_w/2"/>
                                          </p:val>
                                        </p:tav>
                                        <p:tav tm="100000">
                                          <p:val>
                                            <p:strVal val="#ppt_x"/>
                                          </p:val>
                                        </p:tav>
                                      </p:tavLst>
                                    </p:anim>
                                    <p:anim calcmode="lin" valueType="num">
                                      <p:cBhvr additive="base">
                                        <p:cTn id="134" dur="500" fill="hold"/>
                                        <p:tgtEl>
                                          <p:spTgt spid="16799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1"/>
                                            </p:cond>
                                          </p:stCondLst>
                                          <p:endCondLst>
                                            <p:cond evt="onStopAudio" delay="0">
                                              <p:tgtEl>
                                                <p:sldTgt/>
                                              </p:tgtEl>
                                            </p:cond>
                                          </p:endCondLst>
                                        </p:cTn>
                                        <p:tgtEl>
                                          <p:sndTgt r:embed="rId1" name="whoosh.wav"/>
                                        </p:tgtEl>
                                      </p:cMediaNode>
                                    </p:audio>
                                  </p:subTnLst>
                                </p:cTn>
                              </p:par>
                            </p:childTnLst>
                          </p:cTn>
                        </p:par>
                      </p:childTnLst>
                    </p:cTn>
                  </p:par>
                  <p:par>
                    <p:cTn id="135" fill="hold">
                      <p:stCondLst>
                        <p:cond delay="indefinite"/>
                      </p:stCondLst>
                      <p:childTnLst>
                        <p:par>
                          <p:cTn id="136" fill="hold">
                            <p:stCondLst>
                              <p:cond delay="0"/>
                            </p:stCondLst>
                            <p:childTnLst>
                              <p:par>
                                <p:cTn id="137" presetID="2" presetClass="entr" presetSubtype="8" fill="hold" nodeType="clickEffect">
                                  <p:stCondLst>
                                    <p:cond delay="0"/>
                                  </p:stCondLst>
                                  <p:childTnLst>
                                    <p:set>
                                      <p:cBhvr>
                                        <p:cTn id="138" dur="1" fill="hold">
                                          <p:stCondLst>
                                            <p:cond delay="0"/>
                                          </p:stCondLst>
                                        </p:cTn>
                                        <p:tgtEl>
                                          <p:spTgt spid="167993"/>
                                        </p:tgtEl>
                                        <p:attrNameLst>
                                          <p:attrName>style.visibility</p:attrName>
                                        </p:attrNameLst>
                                      </p:cBhvr>
                                      <p:to>
                                        <p:strVal val="visible"/>
                                      </p:to>
                                    </p:set>
                                    <p:anim calcmode="lin" valueType="num">
                                      <p:cBhvr additive="base">
                                        <p:cTn id="139" dur="500" fill="hold"/>
                                        <p:tgtEl>
                                          <p:spTgt spid="167993"/>
                                        </p:tgtEl>
                                        <p:attrNameLst>
                                          <p:attrName>ppt_x</p:attrName>
                                        </p:attrNameLst>
                                      </p:cBhvr>
                                      <p:tavLst>
                                        <p:tav tm="0">
                                          <p:val>
                                            <p:strVal val="0-#ppt_w/2"/>
                                          </p:val>
                                        </p:tav>
                                        <p:tav tm="100000">
                                          <p:val>
                                            <p:strVal val="#ppt_x"/>
                                          </p:val>
                                        </p:tav>
                                      </p:tavLst>
                                    </p:anim>
                                    <p:anim calcmode="lin" valueType="num">
                                      <p:cBhvr additive="base">
                                        <p:cTn id="140" dur="500" fill="hold"/>
                                        <p:tgtEl>
                                          <p:spTgt spid="16799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7"/>
                                            </p:cond>
                                          </p:stCondLst>
                                          <p:endCondLst>
                                            <p:cond evt="onStopAudio" delay="0">
                                              <p:tgtEl>
                                                <p:sldTgt/>
                                              </p:tgtEl>
                                            </p:cond>
                                          </p:endCondLst>
                                        </p:cTn>
                                        <p:tgtEl>
                                          <p:sndTgt r:embed="rId1" name="whoosh.wav"/>
                                        </p:tgtEl>
                                      </p:cMediaNode>
                                    </p:audio>
                                  </p:subTnLst>
                                </p:cTn>
                              </p:par>
                            </p:childTnLst>
                          </p:cTn>
                        </p:par>
                      </p:childTnLst>
                    </p:cTn>
                  </p:par>
                  <p:par>
                    <p:cTn id="141" fill="hold">
                      <p:stCondLst>
                        <p:cond delay="indefinite"/>
                      </p:stCondLst>
                      <p:childTnLst>
                        <p:par>
                          <p:cTn id="142" fill="hold">
                            <p:stCondLst>
                              <p:cond delay="0"/>
                            </p:stCondLst>
                            <p:childTnLst>
                              <p:par>
                                <p:cTn id="143" presetID="2" presetClass="entr" presetSubtype="8" fill="hold" nodeType="clickEffect">
                                  <p:stCondLst>
                                    <p:cond delay="0"/>
                                  </p:stCondLst>
                                  <p:childTnLst>
                                    <p:set>
                                      <p:cBhvr>
                                        <p:cTn id="144" dur="1" fill="hold">
                                          <p:stCondLst>
                                            <p:cond delay="0"/>
                                          </p:stCondLst>
                                        </p:cTn>
                                        <p:tgtEl>
                                          <p:spTgt spid="167994"/>
                                        </p:tgtEl>
                                        <p:attrNameLst>
                                          <p:attrName>style.visibility</p:attrName>
                                        </p:attrNameLst>
                                      </p:cBhvr>
                                      <p:to>
                                        <p:strVal val="visible"/>
                                      </p:to>
                                    </p:set>
                                    <p:anim calcmode="lin" valueType="num">
                                      <p:cBhvr additive="base">
                                        <p:cTn id="145" dur="500" fill="hold"/>
                                        <p:tgtEl>
                                          <p:spTgt spid="167994"/>
                                        </p:tgtEl>
                                        <p:attrNameLst>
                                          <p:attrName>ppt_x</p:attrName>
                                        </p:attrNameLst>
                                      </p:cBhvr>
                                      <p:tavLst>
                                        <p:tav tm="0">
                                          <p:val>
                                            <p:strVal val="0-#ppt_w/2"/>
                                          </p:val>
                                        </p:tav>
                                        <p:tav tm="100000">
                                          <p:val>
                                            <p:strVal val="#ppt_x"/>
                                          </p:val>
                                        </p:tav>
                                      </p:tavLst>
                                    </p:anim>
                                    <p:anim calcmode="lin" valueType="num">
                                      <p:cBhvr additive="base">
                                        <p:cTn id="146" dur="500" fill="hold"/>
                                        <p:tgtEl>
                                          <p:spTgt spid="16799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3"/>
                                            </p:cond>
                                          </p:stCondLst>
                                          <p:endCondLst>
                                            <p:cond evt="onStopAudio" delay="0">
                                              <p:tgtEl>
                                                <p:sldTgt/>
                                              </p:tgtEl>
                                            </p:cond>
                                          </p:endCondLst>
                                        </p:cTn>
                                        <p:tgtEl>
                                          <p:sndTgt r:embed="rId1"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9" grpId="0" build="p"/>
      <p:bldP spid="167950" grpId="0" build="p"/>
      <p:bldP spid="167976" grpId="0" build="p"/>
      <p:bldP spid="16797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p:nvPr>
            <p:ph type="title"/>
          </p:nvPr>
        </p:nvSpPr>
        <p:spPr>
          <a:xfrm>
            <a:off x="3352800" y="304800"/>
            <a:ext cx="3810000" cy="609600"/>
          </a:xfrm>
          <a:solidFill>
            <a:srgbClr val="FFFFFF"/>
          </a:solidFill>
          <a:ln>
            <a:noFill/>
          </a:ln>
        </p:spPr>
        <p:txBody>
          <a:bodyPr/>
          <a:p>
            <a:pPr eaLnBrk="1" hangingPunct="1"/>
            <a:r>
              <a:rPr lang="zh-CN" altLang="en-US" sz="3600" dirty="0"/>
              <a:t>地址表维护</a:t>
            </a:r>
            <a:r>
              <a:rPr lang="en-US" altLang="zh-CN" sz="3600" dirty="0"/>
              <a:t>(</a:t>
            </a:r>
            <a:r>
              <a:rPr lang="zh-CN" altLang="en-US" sz="3600" dirty="0"/>
              <a:t>二</a:t>
            </a:r>
            <a:r>
              <a:rPr lang="en-US" altLang="zh-CN" sz="3600" dirty="0"/>
              <a:t>)</a:t>
            </a:r>
            <a:endParaRPr lang="en-US" altLang="zh-CN" sz="3600" dirty="0"/>
          </a:p>
        </p:txBody>
      </p:sp>
      <p:sp>
        <p:nvSpPr>
          <p:cNvPr id="24579" name="Rectangle 3"/>
          <p:cNvSpPr/>
          <p:nvPr>
            <p:ph idx="1"/>
          </p:nvPr>
        </p:nvSpPr>
        <p:spPr>
          <a:xfrm>
            <a:off x="914400" y="1295400"/>
            <a:ext cx="7772400" cy="2895600"/>
          </a:xfrm>
          <a:solidFill>
            <a:srgbClr val="FFFFFF"/>
          </a:solidFill>
          <a:ln>
            <a:noFill/>
          </a:ln>
        </p:spPr>
        <p:txBody>
          <a:bodyPr/>
          <a:p>
            <a:pPr eaLnBrk="1" hangingPunct="1">
              <a:buNone/>
            </a:pPr>
            <a:r>
              <a:rPr lang="en-US" altLang="zh-CN" dirty="0"/>
              <a:t>Mac</a:t>
            </a:r>
            <a:r>
              <a:rPr lang="zh-CN" altLang="en-US" dirty="0"/>
              <a:t>地址类型</a:t>
            </a:r>
            <a:endParaRPr lang="zh-CN" altLang="en-US" dirty="0"/>
          </a:p>
          <a:p>
            <a:pPr eaLnBrk="1" hangingPunct="1">
              <a:buNone/>
            </a:pPr>
            <a:r>
              <a:rPr lang="zh-CN" altLang="en-US" sz="2400" dirty="0"/>
              <a:t>	单播：</a:t>
            </a:r>
            <a:r>
              <a:rPr lang="en-US" altLang="zh-CN" sz="2400" dirty="0"/>
              <a:t>00:05:3b:00:09:08</a:t>
            </a:r>
            <a:endParaRPr lang="en-US" altLang="zh-CN" sz="2400" dirty="0"/>
          </a:p>
          <a:p>
            <a:pPr eaLnBrk="1" hangingPunct="1">
              <a:buNone/>
            </a:pPr>
            <a:r>
              <a:rPr lang="en-US" altLang="zh-CN" sz="2400" dirty="0"/>
              <a:t>	</a:t>
            </a:r>
            <a:r>
              <a:rPr lang="zh-CN" altLang="en-US" sz="2400" dirty="0"/>
              <a:t>多播：</a:t>
            </a:r>
            <a:r>
              <a:rPr lang="en-US" altLang="zh-CN" sz="2400" dirty="0"/>
              <a:t>01:80:c2:00:00:88</a:t>
            </a:r>
            <a:endParaRPr lang="en-US" altLang="zh-CN" sz="2400" dirty="0"/>
          </a:p>
          <a:p>
            <a:pPr eaLnBrk="1" hangingPunct="1">
              <a:buNone/>
            </a:pPr>
            <a:r>
              <a:rPr lang="en-US" altLang="zh-CN" sz="2400" dirty="0"/>
              <a:t>	</a:t>
            </a:r>
            <a:r>
              <a:rPr lang="zh-CN" altLang="en-US" sz="2400" dirty="0"/>
              <a:t>广播：</a:t>
            </a:r>
            <a:r>
              <a:rPr lang="en-US" altLang="zh-CN" sz="2400" dirty="0"/>
              <a:t>FF:FF:FF:FF:FF:FF</a:t>
            </a:r>
            <a:endParaRPr lang="en-US" altLang="zh-CN" sz="2400" dirty="0"/>
          </a:p>
          <a:p>
            <a:pPr eaLnBrk="1" hangingPunct="1">
              <a:buNone/>
            </a:pPr>
            <a:r>
              <a:rPr lang="en-US" altLang="zh-CN" sz="2000" dirty="0">
                <a:solidFill>
                  <a:schemeClr val="accent2"/>
                </a:solidFill>
              </a:rPr>
              <a:t>     </a:t>
            </a:r>
            <a:r>
              <a:rPr lang="zh-CN" altLang="en-US" sz="2000" dirty="0">
                <a:solidFill>
                  <a:schemeClr val="accent2"/>
                </a:solidFill>
              </a:rPr>
              <a:t>注：</a:t>
            </a:r>
            <a:r>
              <a:rPr lang="zh-CN" altLang="en-US" sz="1800" dirty="0">
                <a:solidFill>
                  <a:schemeClr val="accent2"/>
                </a:solidFill>
              </a:rPr>
              <a:t>当地址中最高字节的最底位为</a:t>
            </a:r>
            <a:r>
              <a:rPr lang="en-US" altLang="zh-CN" sz="1800" dirty="0">
                <a:solidFill>
                  <a:schemeClr val="accent2"/>
                </a:solidFill>
              </a:rPr>
              <a:t>1</a:t>
            </a:r>
            <a:r>
              <a:rPr lang="zh-CN" altLang="en-US" sz="1800" dirty="0">
                <a:solidFill>
                  <a:schemeClr val="accent2"/>
                </a:solidFill>
              </a:rPr>
              <a:t>时，表示为多播地址</a:t>
            </a:r>
            <a:endParaRPr lang="zh-CN" altLang="en-US" sz="1800" dirty="0">
              <a:solidFill>
                <a:schemeClr val="accent2"/>
              </a:solidFill>
            </a:endParaRPr>
          </a:p>
          <a:p>
            <a:pPr eaLnBrk="1" hangingPunct="1">
              <a:buNone/>
            </a:pPr>
            <a:r>
              <a:rPr lang="zh-CN" altLang="en-US" dirty="0"/>
              <a:t>地址表</a:t>
            </a:r>
            <a:r>
              <a:rPr lang="zh-CN" altLang="en-US" sz="2400" dirty="0"/>
              <a:t>	</a:t>
            </a:r>
            <a:endParaRPr lang="zh-CN" altLang="en-US" sz="2400" dirty="0"/>
          </a:p>
        </p:txBody>
      </p:sp>
      <p:graphicFrame>
        <p:nvGraphicFramePr>
          <p:cNvPr id="24580" name="表格 24579"/>
          <p:cNvGraphicFramePr/>
          <p:nvPr/>
        </p:nvGraphicFramePr>
        <p:xfrm>
          <a:off x="1295400" y="4343400"/>
          <a:ext cx="6172200" cy="1041400"/>
        </p:xfrm>
        <a:graphic>
          <a:graphicData uri="http://schemas.openxmlformats.org/drawingml/2006/table">
            <a:tbl>
              <a:tblPr/>
              <a:tblGrid>
                <a:gridCol w="2608263"/>
                <a:gridCol w="1095375"/>
                <a:gridCol w="1233487"/>
                <a:gridCol w="1235075"/>
              </a:tblGrid>
              <a:tr h="520700">
                <a:tc>
                  <a:txBody>
                    <a:bodyPr/>
                    <a:p>
                      <a:pPr lvl="0" algn="ctr" eaLnBrk="1" hangingPunct="1">
                        <a:spcBef>
                          <a:spcPct val="20000"/>
                        </a:spcBef>
                        <a:buNone/>
                      </a:pPr>
                      <a:r>
                        <a:rPr lang="en-US" altLang="zh-CN" sz="2000" dirty="0">
                          <a:latin typeface="Times New Roman" panose="02020603050405020304" pitchFamily="18" charset="0"/>
                          <a:ea typeface="宋体" panose="02010600030101010101" pitchFamily="2" charset="-122"/>
                        </a:rPr>
                        <a:t>Mac</a:t>
                      </a:r>
                      <a:r>
                        <a:rPr lang="zh-CN" altLang="en-US" sz="2000" dirty="0">
                          <a:latin typeface="Times New Roman" panose="02020603050405020304" pitchFamily="18" charset="0"/>
                          <a:ea typeface="宋体" panose="02010600030101010101" pitchFamily="2" charset="-122"/>
                        </a:rPr>
                        <a:t>地址</a:t>
                      </a:r>
                      <a:endParaRPr lang="zh-CN" altLang="en-US" sz="2000" dirty="0">
                        <a:latin typeface="Times New Roman" panose="02020603050405020304" pitchFamily="18" charset="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lvl="0" algn="ctr" eaLnBrk="1" hangingPunct="1">
                        <a:spcBef>
                          <a:spcPct val="20000"/>
                        </a:spcBef>
                        <a:buNone/>
                      </a:pPr>
                      <a:r>
                        <a:rPr lang="en-US" altLang="zh-CN" sz="2000" dirty="0">
                          <a:latin typeface="Times New Roman" panose="02020603050405020304" pitchFamily="18" charset="0"/>
                          <a:ea typeface="宋体" panose="02010600030101010101" pitchFamily="2" charset="-122"/>
                        </a:rPr>
                        <a:t>Port</a:t>
                      </a:r>
                      <a:endParaRPr lang="en-US" altLang="zh-CN" sz="2000" dirty="0">
                        <a:latin typeface="Times New Roman" panose="02020603050405020304" pitchFamily="18" charset="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lvl="0" algn="ctr" eaLnBrk="1" hangingPunct="1">
                        <a:spcBef>
                          <a:spcPct val="20000"/>
                        </a:spcBef>
                        <a:buNone/>
                      </a:pPr>
                      <a:r>
                        <a:rPr lang="en-US" altLang="zh-CN" sz="2000" dirty="0">
                          <a:latin typeface="Times New Roman" panose="02020603050405020304" pitchFamily="18" charset="0"/>
                          <a:ea typeface="宋体" panose="02010600030101010101" pitchFamily="2" charset="-122"/>
                        </a:rPr>
                        <a:t>Flag</a:t>
                      </a:r>
                      <a:endParaRPr lang="en-US" altLang="zh-CN" sz="2000" dirty="0">
                        <a:latin typeface="Times New Roman" panose="02020603050405020304" pitchFamily="18" charset="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p>
                      <a:pPr lvl="0" algn="ctr" eaLnBrk="1" hangingPunct="1">
                        <a:spcBef>
                          <a:spcPct val="20000"/>
                        </a:spcBef>
                        <a:buNone/>
                      </a:pPr>
                      <a:r>
                        <a:rPr lang="en-US" altLang="zh-CN" sz="2000" dirty="0">
                          <a:latin typeface="Arial" panose="020B0604020202020204" pitchFamily="34" charset="0"/>
                          <a:ea typeface="宋体" panose="02010600030101010101" pitchFamily="2" charset="-122"/>
                        </a:rPr>
                        <a:t>…</a:t>
                      </a:r>
                      <a:r>
                        <a:rPr lang="en-US" altLang="zh-CN" sz="2000" dirty="0">
                          <a:latin typeface="Times New Roman" panose="02020603050405020304" pitchFamily="18" charset="0"/>
                          <a:ea typeface="宋体" panose="02010600030101010101" pitchFamily="2" charset="-122"/>
                        </a:rPr>
                        <a:t> </a:t>
                      </a:r>
                      <a:r>
                        <a:rPr lang="en-US" altLang="zh-CN" sz="2000" dirty="0">
                          <a:latin typeface="Arial" panose="020B0604020202020204" pitchFamily="34" charset="0"/>
                          <a:ea typeface="宋体" panose="02010600030101010101" pitchFamily="2" charset="-122"/>
                        </a:rPr>
                        <a:t>…</a:t>
                      </a:r>
                      <a:endParaRPr lang="en-US" altLang="zh-CN" sz="2000" dirty="0">
                        <a:latin typeface="Times New Roman" panose="02020603050405020304" pitchFamily="18" charset="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20700">
                <a:tc>
                  <a:txBody>
                    <a:bodyPr/>
                    <a:p>
                      <a:pPr lvl="0" algn="ctr" eaLnBrk="1" hangingPunct="1">
                        <a:spcBef>
                          <a:spcPct val="20000"/>
                        </a:spcBef>
                        <a:buNone/>
                      </a:pPr>
                      <a:r>
                        <a:rPr lang="en-US" altLang="zh-CN" sz="2000" dirty="0">
                          <a:latin typeface="Times New Roman" panose="02020603050405020304" pitchFamily="18" charset="0"/>
                          <a:ea typeface="宋体" panose="02010600030101010101" pitchFamily="2" charset="-122"/>
                        </a:rPr>
                        <a:t>00:20:ED:A8:09:3d</a:t>
                      </a:r>
                      <a:endParaRPr lang="en-US" altLang="zh-CN" sz="2000" dirty="0">
                        <a:latin typeface="Times New Roman" panose="02020603050405020304" pitchFamily="18" charset="0"/>
                        <a:ea typeface="宋体" panose="02010600030101010101" pitchFamily="2" charset="-122"/>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p>
                      <a:pPr lvl="0" algn="ctr" eaLnBrk="1" hangingPunct="1">
                        <a:spcBef>
                          <a:spcPct val="20000"/>
                        </a:spcBef>
                        <a:buNone/>
                      </a:pPr>
                      <a:r>
                        <a:rPr lang="en-US" altLang="zh-CN" sz="2000" dirty="0">
                          <a:latin typeface="Times New Roman" panose="02020603050405020304" pitchFamily="18" charset="0"/>
                          <a:ea typeface="宋体" panose="02010600030101010101" pitchFamily="2" charset="-122"/>
                        </a:rPr>
                        <a:t>5</a:t>
                      </a:r>
                      <a:endParaRPr lang="en-US" altLang="zh-CN" sz="2000" dirty="0">
                        <a:latin typeface="Times New Roman" panose="02020603050405020304" pitchFamily="18" charset="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p>
                      <a:pPr lvl="0" algn="ctr" eaLnBrk="1" hangingPunct="1">
                        <a:spcBef>
                          <a:spcPct val="20000"/>
                        </a:spcBef>
                        <a:buNone/>
                      </a:pPr>
                      <a:r>
                        <a:rPr lang="en-US" altLang="zh-CN" sz="2000" dirty="0">
                          <a:latin typeface="Times New Roman" panose="02020603050405020304" pitchFamily="18" charset="0"/>
                          <a:ea typeface="宋体" panose="02010600030101010101" pitchFamily="2" charset="-122"/>
                        </a:rPr>
                        <a:t>Age/Filter</a:t>
                      </a:r>
                      <a:endParaRPr lang="en-US" altLang="zh-CN" sz="2000" dirty="0">
                        <a:latin typeface="Times New Roman" panose="02020603050405020304" pitchFamily="18" charset="0"/>
                        <a:ea typeface="宋体" panose="0201060003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p>
                      <a:pPr lvl="0" algn="ctr" eaLnBrk="1" hangingPunct="1">
                        <a:spcBef>
                          <a:spcPct val="20000"/>
                        </a:spcBef>
                        <a:buNone/>
                      </a:pPr>
                      <a:endParaRPr lang="zh-CN" altLang="zh-CN" sz="2000" dirty="0">
                        <a:latin typeface="Times New Roman" panose="02020603050405020304" pitchFamily="18" charset="0"/>
                        <a:ea typeface="宋体" panose="0201060003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p:nvPr>
            <p:ph type="title"/>
          </p:nvPr>
        </p:nvSpPr>
        <p:spPr>
          <a:xfrm>
            <a:off x="3276600" y="381000"/>
            <a:ext cx="3962400" cy="609600"/>
          </a:xfrm>
          <a:solidFill>
            <a:srgbClr val="FFFFFF"/>
          </a:solidFill>
          <a:ln>
            <a:noFill/>
          </a:ln>
        </p:spPr>
        <p:txBody>
          <a:bodyPr/>
          <a:p>
            <a:pPr eaLnBrk="1" hangingPunct="1"/>
            <a:r>
              <a:rPr lang="zh-CN" altLang="en-US" sz="3600" dirty="0"/>
              <a:t>地址表维护</a:t>
            </a:r>
            <a:r>
              <a:rPr lang="en-US" altLang="zh-CN" sz="3600" dirty="0"/>
              <a:t>(</a:t>
            </a:r>
            <a:r>
              <a:rPr lang="zh-CN" altLang="en-US" sz="3600" dirty="0"/>
              <a:t>三</a:t>
            </a:r>
            <a:r>
              <a:rPr lang="en-US" altLang="zh-CN" sz="3600" dirty="0"/>
              <a:t>)</a:t>
            </a:r>
            <a:endParaRPr lang="en-US" altLang="zh-CN" sz="3600" dirty="0"/>
          </a:p>
        </p:txBody>
      </p:sp>
      <p:sp>
        <p:nvSpPr>
          <p:cNvPr id="25603" name="AutoShape 3"/>
          <p:cNvSpPr/>
          <p:nvPr/>
        </p:nvSpPr>
        <p:spPr>
          <a:xfrm>
            <a:off x="5791200" y="1676400"/>
            <a:ext cx="2895600" cy="1295400"/>
          </a:xfrm>
          <a:prstGeom prst="wedgeRoundRectCallout">
            <a:avLst>
              <a:gd name="adj1" fmla="val -43750"/>
              <a:gd name="adj2" fmla="val 70000"/>
              <a:gd name="adj3" fmla="val 16667"/>
            </a:avLst>
          </a:prstGeom>
          <a:noFill/>
          <a:ln w="9525">
            <a:noFill/>
          </a:ln>
        </p:spPr>
        <p:txBody>
          <a:bodyPr/>
          <a:p>
            <a:pPr lvl="0" algn="ctr" eaLnBrk="1" hangingPunct="1">
              <a:lnSpc>
                <a:spcPct val="90000"/>
              </a:lnSpc>
              <a:spcBef>
                <a:spcPct val="20000"/>
              </a:spcBef>
              <a:buClr>
                <a:schemeClr val="accent2"/>
              </a:buClr>
              <a:buSzPct val="80000"/>
              <a:buFont typeface="Wingdings" panose="05000000000000000000" pitchFamily="2" charset="2"/>
              <a:buChar char="l"/>
            </a:pPr>
            <a:endParaRPr lang="zh-CN" altLang="zh-CN" dirty="0">
              <a:latin typeface="Times New Roman" panose="02020603050405020304" pitchFamily="18" charset="0"/>
              <a:ea typeface="宋体" panose="02010600030101010101" pitchFamily="2" charset="-122"/>
            </a:endParaRPr>
          </a:p>
        </p:txBody>
      </p:sp>
      <p:sp>
        <p:nvSpPr>
          <p:cNvPr id="25604" name="Rectangle 4"/>
          <p:cNvSpPr/>
          <p:nvPr>
            <p:ph idx="1"/>
          </p:nvPr>
        </p:nvSpPr>
        <p:spPr>
          <a:xfrm>
            <a:off x="1295400" y="1371600"/>
            <a:ext cx="6324600" cy="3733800"/>
          </a:xfrm>
          <a:solidFill>
            <a:srgbClr val="FFFFFF"/>
          </a:solidFill>
          <a:ln>
            <a:noFill/>
          </a:ln>
        </p:spPr>
        <p:txBody>
          <a:bodyPr/>
          <a:p>
            <a:pPr eaLnBrk="1" hangingPunct="1">
              <a:lnSpc>
                <a:spcPct val="90000"/>
              </a:lnSpc>
              <a:buNone/>
            </a:pPr>
            <a:r>
              <a:rPr lang="zh-CN" altLang="en-US" dirty="0"/>
              <a:t>地址表类型</a:t>
            </a:r>
            <a:endParaRPr lang="zh-CN" altLang="en-US" dirty="0"/>
          </a:p>
          <a:p>
            <a:pPr eaLnBrk="1" hangingPunct="1">
              <a:lnSpc>
                <a:spcPct val="90000"/>
              </a:lnSpc>
              <a:buNone/>
            </a:pPr>
            <a:r>
              <a:rPr lang="zh-CN" altLang="en-US" dirty="0"/>
              <a:t>		</a:t>
            </a:r>
            <a:r>
              <a:rPr lang="zh-CN" altLang="en-US" sz="2400" dirty="0"/>
              <a:t>静态地址表</a:t>
            </a:r>
            <a:endParaRPr lang="zh-CN" altLang="en-US" sz="2400" dirty="0"/>
          </a:p>
          <a:p>
            <a:pPr eaLnBrk="1" hangingPunct="1">
              <a:lnSpc>
                <a:spcPct val="90000"/>
              </a:lnSpc>
              <a:buNone/>
            </a:pPr>
            <a:r>
              <a:rPr lang="zh-CN" altLang="en-US" sz="2400" dirty="0"/>
              <a:t>		动态地址表</a:t>
            </a:r>
            <a:endParaRPr lang="zh-CN" altLang="en-US" sz="2400" dirty="0"/>
          </a:p>
          <a:p>
            <a:pPr eaLnBrk="1" hangingPunct="1">
              <a:lnSpc>
                <a:spcPct val="90000"/>
              </a:lnSpc>
              <a:buNone/>
            </a:pPr>
            <a:r>
              <a:rPr lang="zh-CN" altLang="en-US" dirty="0"/>
              <a:t>老化时间</a:t>
            </a:r>
            <a:endParaRPr lang="zh-CN" altLang="en-US" dirty="0"/>
          </a:p>
          <a:p>
            <a:pPr eaLnBrk="1" hangingPunct="1">
              <a:lnSpc>
                <a:spcPct val="90000"/>
              </a:lnSpc>
              <a:buNone/>
            </a:pPr>
            <a:r>
              <a:rPr lang="zh-CN" altLang="en-US" dirty="0"/>
              <a:t>	</a:t>
            </a:r>
            <a:r>
              <a:rPr lang="zh-CN" altLang="en-US" sz="2400" dirty="0"/>
              <a:t>	</a:t>
            </a:r>
            <a:r>
              <a:rPr lang="en-US" altLang="zh-CN" sz="2400" dirty="0"/>
              <a:t>age time</a:t>
            </a:r>
            <a:r>
              <a:rPr lang="zh-CN" altLang="en-US" sz="2400" dirty="0"/>
              <a:t>，老化机制</a:t>
            </a:r>
            <a:endParaRPr lang="zh-CN" altLang="en-US" sz="2400" dirty="0"/>
          </a:p>
          <a:p>
            <a:pPr eaLnBrk="1" hangingPunct="1">
              <a:lnSpc>
                <a:spcPct val="90000"/>
              </a:lnSpc>
              <a:buNone/>
            </a:pPr>
            <a:r>
              <a:rPr lang="zh-CN" altLang="en-US" dirty="0"/>
              <a:t>转发</a:t>
            </a:r>
            <a:endParaRPr lang="zh-CN" altLang="en-US" dirty="0"/>
          </a:p>
          <a:p>
            <a:pPr eaLnBrk="1" hangingPunct="1">
              <a:lnSpc>
                <a:spcPct val="90000"/>
              </a:lnSpc>
              <a:buNone/>
            </a:pPr>
            <a:r>
              <a:rPr lang="zh-CN" altLang="en-US" sz="2400" dirty="0"/>
              <a:t>		源地址学习、目的地址转发</a:t>
            </a:r>
            <a:endParaRPr lang="zh-CN" alt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p:nvPr>
            <p:ph type="title"/>
          </p:nvPr>
        </p:nvSpPr>
        <p:spPr>
          <a:xfrm>
            <a:off x="3276600" y="381000"/>
            <a:ext cx="4800600" cy="609600"/>
          </a:xfrm>
          <a:solidFill>
            <a:srgbClr val="FFFFFF"/>
          </a:solidFill>
          <a:ln>
            <a:noFill/>
          </a:ln>
        </p:spPr>
        <p:txBody>
          <a:bodyPr/>
          <a:p>
            <a:pPr eaLnBrk="1" hangingPunct="1"/>
            <a:r>
              <a:rPr lang="en-US" altLang="zh-CN" sz="3600" dirty="0"/>
              <a:t>Vlan</a:t>
            </a:r>
            <a:r>
              <a:rPr lang="zh-CN" altLang="en-US" sz="3600" dirty="0"/>
              <a:t>（一）</a:t>
            </a:r>
            <a:endParaRPr lang="zh-CN" altLang="en-US" sz="3600" dirty="0"/>
          </a:p>
        </p:txBody>
      </p:sp>
      <p:sp>
        <p:nvSpPr>
          <p:cNvPr id="26627" name="Rectangle 3"/>
          <p:cNvSpPr/>
          <p:nvPr>
            <p:ph idx="1"/>
          </p:nvPr>
        </p:nvSpPr>
        <p:spPr>
          <a:xfrm>
            <a:off x="685800" y="1600200"/>
            <a:ext cx="7772400" cy="3200400"/>
          </a:xfrm>
          <a:solidFill>
            <a:srgbClr val="FFFFFF"/>
          </a:solidFill>
          <a:ln>
            <a:noFill/>
          </a:ln>
        </p:spPr>
        <p:txBody>
          <a:bodyPr/>
          <a:p>
            <a:pPr eaLnBrk="1" hangingPunct="1">
              <a:buNone/>
            </a:pPr>
            <a:r>
              <a:rPr lang="en-US" altLang="zh-CN" sz="2800" dirty="0"/>
              <a:t>Lan</a:t>
            </a:r>
            <a:r>
              <a:rPr lang="zh-CN" altLang="en-US" sz="2800" dirty="0"/>
              <a:t>技术：</a:t>
            </a:r>
            <a:endParaRPr lang="zh-CN" altLang="en-US" sz="2800" dirty="0"/>
          </a:p>
          <a:p>
            <a:pPr eaLnBrk="1" hangingPunct="1">
              <a:buNone/>
            </a:pPr>
            <a:r>
              <a:rPr lang="zh-CN" altLang="en-US" sz="2800" dirty="0"/>
              <a:t>    </a:t>
            </a:r>
            <a:r>
              <a:rPr lang="zh-CN" altLang="en-US" sz="2400" dirty="0"/>
              <a:t>广播太多，严重影响带宽。只能用路由器将网段隔离。</a:t>
            </a:r>
            <a:endParaRPr lang="zh-CN" altLang="en-US" sz="2400" dirty="0"/>
          </a:p>
          <a:p>
            <a:pPr eaLnBrk="1" hangingPunct="1">
              <a:buNone/>
            </a:pPr>
            <a:endParaRPr lang="zh-CN" altLang="en-US" sz="2400" dirty="0"/>
          </a:p>
          <a:p>
            <a:pPr eaLnBrk="1" hangingPunct="1">
              <a:buNone/>
            </a:pPr>
            <a:r>
              <a:rPr lang="en-US" altLang="zh-CN" sz="2800" dirty="0"/>
              <a:t>Vlan</a:t>
            </a:r>
            <a:r>
              <a:rPr lang="zh-CN" altLang="en-US" sz="2800" dirty="0"/>
              <a:t>技术：</a:t>
            </a:r>
            <a:endParaRPr lang="zh-CN" altLang="en-US" sz="2800" dirty="0"/>
          </a:p>
          <a:p>
            <a:pPr eaLnBrk="1" hangingPunct="1">
              <a:buNone/>
            </a:pPr>
            <a:r>
              <a:rPr lang="zh-CN" altLang="en-US" sz="2400" dirty="0">
                <a:latin typeface="黑体" panose="02010600030101010101" pitchFamily="49" charset="-122"/>
                <a:ea typeface="黑体" panose="02010600030101010101" pitchFamily="49" charset="-122"/>
              </a:rPr>
              <a:t>  </a:t>
            </a:r>
            <a:r>
              <a:rPr lang="en-US" altLang="zh-CN" sz="2400" dirty="0">
                <a:latin typeface="宋体" panose="02010600030101010101" pitchFamily="2" charset="-122"/>
              </a:rPr>
              <a:t>Vlan(Virtual Lan)</a:t>
            </a:r>
            <a:r>
              <a:rPr lang="zh-CN" altLang="en-US" sz="2400" dirty="0">
                <a:latin typeface="宋体" panose="02010600030101010101" pitchFamily="2" charset="-122"/>
              </a:rPr>
              <a:t>是一个逻辑上的广播域、是在</a:t>
            </a:r>
            <a:r>
              <a:rPr lang="en-US" altLang="zh-CN" sz="2400" dirty="0">
                <a:latin typeface="宋体" panose="02010600030101010101" pitchFamily="2" charset="-122"/>
              </a:rPr>
              <a:t>LAN</a:t>
            </a:r>
            <a:r>
              <a:rPr lang="zh-CN" altLang="en-US" sz="2400" dirty="0">
                <a:latin typeface="宋体" panose="02010600030101010101" pitchFamily="2" charset="-122"/>
              </a:rPr>
              <a:t>技术基础上发展起来的一种逻辑上存在的虚拟的</a:t>
            </a:r>
            <a:r>
              <a:rPr lang="en-US" altLang="zh-CN" sz="2400" dirty="0">
                <a:latin typeface="宋体" panose="02010600030101010101" pitchFamily="2" charset="-122"/>
              </a:rPr>
              <a:t>Lan</a:t>
            </a:r>
            <a:r>
              <a:rPr lang="zh-CN" altLang="en-US" sz="2400" dirty="0">
                <a:latin typeface="宋体" panose="02010600030101010101" pitchFamily="2" charset="-122"/>
              </a:rPr>
              <a:t>。</a:t>
            </a:r>
            <a:endParaRPr lang="zh-CN" altLang="en-US" sz="2400" dirty="0">
              <a:latin typeface="宋体" panose="02010600030101010101" pitchFamily="2"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
          <p:cNvSpPr/>
          <p:nvPr>
            <p:ph type="title"/>
          </p:nvPr>
        </p:nvSpPr>
        <p:spPr>
          <a:xfrm>
            <a:off x="3276600" y="381000"/>
            <a:ext cx="4419600" cy="609600"/>
          </a:xfrm>
          <a:solidFill>
            <a:srgbClr val="FFFFFF"/>
          </a:solidFill>
          <a:ln>
            <a:noFill/>
          </a:ln>
        </p:spPr>
        <p:txBody>
          <a:bodyPr/>
          <a:p>
            <a:pPr eaLnBrk="1" hangingPunct="1"/>
            <a:r>
              <a:rPr lang="en-US" altLang="zh-CN" sz="3600" dirty="0"/>
              <a:t>Vlan</a:t>
            </a:r>
            <a:r>
              <a:rPr lang="zh-CN" altLang="en-US" sz="3600" dirty="0"/>
              <a:t>（二）</a:t>
            </a:r>
            <a:endParaRPr lang="zh-CN" altLang="en-US" sz="3600" dirty="0"/>
          </a:p>
        </p:txBody>
      </p:sp>
      <p:sp>
        <p:nvSpPr>
          <p:cNvPr id="27651" name="Rectangle 3"/>
          <p:cNvSpPr/>
          <p:nvPr>
            <p:ph idx="1"/>
          </p:nvPr>
        </p:nvSpPr>
        <p:spPr>
          <a:xfrm>
            <a:off x="1219200" y="1371600"/>
            <a:ext cx="5867400" cy="4114800"/>
          </a:xfrm>
          <a:solidFill>
            <a:srgbClr val="FFFFFF"/>
          </a:solidFill>
          <a:ln>
            <a:noFill/>
          </a:ln>
        </p:spPr>
        <p:txBody>
          <a:bodyPr/>
          <a:p>
            <a:pPr marL="609600" indent="-609600" eaLnBrk="1" hangingPunct="1">
              <a:lnSpc>
                <a:spcPct val="90000"/>
              </a:lnSpc>
              <a:buNone/>
            </a:pPr>
            <a:r>
              <a:rPr lang="zh-CN" altLang="en-US" sz="2400" dirty="0">
                <a:latin typeface="宋体" panose="02010600030101010101" pitchFamily="2" charset="-122"/>
              </a:rPr>
              <a:t>优点</a:t>
            </a:r>
            <a:r>
              <a:rPr lang="zh-CN" altLang="en-US" sz="2400" dirty="0"/>
              <a:t> </a:t>
            </a:r>
            <a:r>
              <a:rPr lang="zh-CN" altLang="en-US" sz="1600" dirty="0">
                <a:ea typeface="Times New Roman" panose="02020603050405020304" pitchFamily="18" charset="0"/>
              </a:rPr>
              <a:t> 	</a:t>
            </a:r>
            <a:endParaRPr lang="zh-CN" altLang="en-US" sz="1600" dirty="0">
              <a:ea typeface="Times New Roman" panose="02020603050405020304" pitchFamily="18" charset="0"/>
            </a:endParaRPr>
          </a:p>
          <a:p>
            <a:pPr marL="609600" indent="-609600" eaLnBrk="1" hangingPunct="1">
              <a:lnSpc>
                <a:spcPct val="90000"/>
              </a:lnSpc>
              <a:buNone/>
            </a:pPr>
            <a:r>
              <a:rPr lang="zh-CN" altLang="en-US" sz="2000" dirty="0"/>
              <a:t>		可以灵活地限制广播域到更小的范围</a:t>
            </a:r>
            <a:endParaRPr lang="zh-CN" altLang="en-US" sz="2000" dirty="0"/>
          </a:p>
          <a:p>
            <a:pPr marL="609600" indent="-609600" algn="just" eaLnBrk="1" hangingPunct="1">
              <a:lnSpc>
                <a:spcPct val="90000"/>
              </a:lnSpc>
              <a:buNone/>
            </a:pPr>
            <a:r>
              <a:rPr lang="zh-CN" altLang="en-US" sz="2000" dirty="0"/>
              <a:t>          	简化了设备在网络中的移动和管理</a:t>
            </a:r>
            <a:endParaRPr lang="zh-CN" altLang="en-US" sz="2000" dirty="0"/>
          </a:p>
          <a:p>
            <a:pPr marL="609600" indent="-609600" algn="just" eaLnBrk="1" hangingPunct="1">
              <a:lnSpc>
                <a:spcPct val="90000"/>
              </a:lnSpc>
              <a:buNone/>
            </a:pPr>
            <a:r>
              <a:rPr lang="zh-CN" altLang="en-US" sz="2000" dirty="0"/>
              <a:t>		提供了额外的安全特性</a:t>
            </a:r>
            <a:endParaRPr lang="zh-CN" altLang="en-US" sz="2000" dirty="0"/>
          </a:p>
          <a:p>
            <a:pPr marL="609600" indent="-609600" algn="just" eaLnBrk="1" hangingPunct="1">
              <a:lnSpc>
                <a:spcPct val="90000"/>
              </a:lnSpc>
              <a:buNone/>
            </a:pPr>
            <a:endParaRPr lang="zh-CN" altLang="en-US" sz="2000" dirty="0"/>
          </a:p>
          <a:p>
            <a:pPr marL="609600" indent="-609600" algn="just" eaLnBrk="1" hangingPunct="1">
              <a:lnSpc>
                <a:spcPct val="90000"/>
              </a:lnSpc>
              <a:buNone/>
            </a:pPr>
            <a:r>
              <a:rPr lang="zh-CN" altLang="en-US" sz="2400" dirty="0"/>
              <a:t>类型 </a:t>
            </a:r>
            <a:endParaRPr lang="zh-CN" altLang="en-US" sz="2400" dirty="0"/>
          </a:p>
          <a:p>
            <a:pPr marL="609600" indent="-609600" algn="just" eaLnBrk="1" hangingPunct="1">
              <a:lnSpc>
                <a:spcPct val="90000"/>
              </a:lnSpc>
              <a:buNone/>
            </a:pPr>
            <a:r>
              <a:rPr lang="zh-CN" altLang="en-US" sz="2400" dirty="0"/>
              <a:t>		</a:t>
            </a:r>
            <a:r>
              <a:rPr lang="zh-CN" altLang="en-US" sz="2000" dirty="0"/>
              <a:t>基于端口的 </a:t>
            </a:r>
            <a:r>
              <a:rPr lang="en-US" altLang="zh-CN" sz="2000" dirty="0"/>
              <a:t>Vlan</a:t>
            </a:r>
            <a:endParaRPr lang="en-US" altLang="zh-CN" sz="2000" dirty="0"/>
          </a:p>
          <a:p>
            <a:pPr marL="609600" indent="-609600" algn="just" eaLnBrk="1" hangingPunct="1">
              <a:lnSpc>
                <a:spcPct val="90000"/>
              </a:lnSpc>
              <a:buNone/>
            </a:pPr>
            <a:r>
              <a:rPr lang="en-US" altLang="zh-CN" sz="2000" dirty="0">
                <a:ea typeface="Times New Roman" panose="02020603050405020304" pitchFamily="18" charset="0"/>
              </a:rPr>
              <a:t>	 	</a:t>
            </a:r>
            <a:r>
              <a:rPr lang="zh-CN" altLang="en-US" sz="2000" dirty="0"/>
              <a:t>基于</a:t>
            </a:r>
            <a:r>
              <a:rPr lang="en-US" altLang="zh-CN" sz="2000" dirty="0"/>
              <a:t>802.1Q</a:t>
            </a:r>
            <a:r>
              <a:rPr lang="zh-CN" altLang="en-US" sz="2000" dirty="0"/>
              <a:t>的</a:t>
            </a:r>
            <a:r>
              <a:rPr lang="en-US" altLang="zh-CN" sz="2000" dirty="0"/>
              <a:t>Vlan</a:t>
            </a:r>
            <a:endParaRPr lang="en-US" altLang="zh-CN" sz="2000" dirty="0"/>
          </a:p>
          <a:p>
            <a:pPr marL="609600" indent="-609600" algn="just" eaLnBrk="1" hangingPunct="1">
              <a:lnSpc>
                <a:spcPct val="90000"/>
              </a:lnSpc>
              <a:buNone/>
            </a:pPr>
            <a:r>
              <a:rPr lang="en-US" altLang="zh-CN" sz="2000" dirty="0">
                <a:ea typeface="Times New Roman" panose="02020603050405020304" pitchFamily="18" charset="0"/>
              </a:rPr>
              <a:t>	</a:t>
            </a:r>
            <a:r>
              <a:rPr lang="en-US" altLang="zh-CN" sz="2000" dirty="0">
                <a:latin typeface="Arial" panose="020B0604020202020204" pitchFamily="34" charset="0"/>
                <a:ea typeface="Times New Roman" panose="02020603050405020304" pitchFamily="18" charset="0"/>
              </a:rPr>
              <a:t> </a:t>
            </a:r>
            <a:r>
              <a:rPr lang="en-US" altLang="zh-CN" sz="2000" dirty="0">
                <a:ea typeface="Times New Roman" panose="02020603050405020304" pitchFamily="18" charset="0"/>
              </a:rPr>
              <a:t> 	</a:t>
            </a:r>
            <a:r>
              <a:rPr lang="zh-CN" altLang="en-US" sz="2000" dirty="0"/>
              <a:t>基于</a:t>
            </a:r>
            <a:r>
              <a:rPr lang="en-US" altLang="zh-CN" sz="2000" dirty="0"/>
              <a:t>Mac</a:t>
            </a:r>
            <a:r>
              <a:rPr lang="zh-CN" altLang="en-US" sz="2000" dirty="0"/>
              <a:t>的</a:t>
            </a:r>
            <a:r>
              <a:rPr lang="en-US" altLang="zh-CN" sz="2000" dirty="0"/>
              <a:t>Vlan</a:t>
            </a:r>
            <a:endParaRPr lang="en-US" altLang="zh-CN" sz="2000" dirty="0"/>
          </a:p>
          <a:p>
            <a:pPr marL="609600" indent="-609600" algn="just" eaLnBrk="1" hangingPunct="1">
              <a:lnSpc>
                <a:spcPct val="90000"/>
              </a:lnSpc>
              <a:buNone/>
            </a:pPr>
            <a:r>
              <a:rPr lang="en-US" altLang="zh-CN" sz="2000" dirty="0"/>
              <a:t>		</a:t>
            </a:r>
            <a:r>
              <a:rPr lang="zh-CN" altLang="en-US" sz="2000" dirty="0"/>
              <a:t>基于协议的</a:t>
            </a:r>
            <a:r>
              <a:rPr lang="en-US" altLang="zh-CN" sz="2000" dirty="0"/>
              <a:t>Vlan</a:t>
            </a:r>
            <a:endParaRPr lang="en-US" altLang="zh-CN" sz="2000" dirty="0"/>
          </a:p>
          <a:p>
            <a:pPr marL="609600" indent="-609600" algn="just" eaLnBrk="1" hangingPunct="1">
              <a:lnSpc>
                <a:spcPct val="90000"/>
              </a:lnSpc>
              <a:buNone/>
            </a:pPr>
            <a:r>
              <a:rPr lang="en-US" altLang="zh-CN" sz="2000" dirty="0"/>
              <a:t>               </a:t>
            </a:r>
            <a:r>
              <a:rPr lang="zh-CN" altLang="en-US" sz="2000" dirty="0"/>
              <a:t>基于</a:t>
            </a:r>
            <a:r>
              <a:rPr lang="en-US" altLang="zh-CN" sz="2000" dirty="0"/>
              <a:t>IP</a:t>
            </a:r>
            <a:r>
              <a:rPr lang="zh-CN" altLang="en-US" sz="2000" dirty="0"/>
              <a:t>子网的</a:t>
            </a:r>
            <a:r>
              <a:rPr lang="en-US" altLang="zh-CN" sz="2000" dirty="0"/>
              <a:t>Vlan</a:t>
            </a:r>
            <a:endParaRPr lang="en-US" altLang="zh-CN" sz="2000" dirty="0"/>
          </a:p>
          <a:p>
            <a:pPr marL="609600" indent="-609600" algn="just" eaLnBrk="1" hangingPunct="1">
              <a:lnSpc>
                <a:spcPct val="90000"/>
              </a:lnSpc>
              <a:buNone/>
            </a:pPr>
            <a:r>
              <a:rPr lang="en-US" altLang="zh-CN" sz="2000" dirty="0"/>
              <a:t>        	     </a:t>
            </a:r>
            <a:r>
              <a:rPr lang="zh-CN" altLang="en-US" sz="2000" dirty="0">
                <a:latin typeface="宋体" panose="02010600030101010101" pitchFamily="2" charset="-122"/>
              </a:rPr>
              <a:t>几种方式的混合使用</a:t>
            </a:r>
            <a:r>
              <a:rPr lang="zh-CN" altLang="en-US" sz="2000" dirty="0"/>
              <a:t> </a:t>
            </a:r>
            <a:endParaRPr lang="zh-CN" alt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5" name="Rectangle 2"/>
          <p:cNvSpPr/>
          <p:nvPr>
            <p:ph type="title"/>
          </p:nvPr>
        </p:nvSpPr>
        <p:spPr>
          <a:xfrm>
            <a:off x="2895600" y="304800"/>
            <a:ext cx="4800600" cy="685800"/>
          </a:xfrm>
          <a:solidFill>
            <a:srgbClr val="FFFFFF"/>
          </a:solidFill>
          <a:ln>
            <a:noFill/>
          </a:ln>
        </p:spPr>
        <p:txBody>
          <a:bodyPr/>
          <a:p>
            <a:pPr eaLnBrk="1" hangingPunct="1"/>
            <a:r>
              <a:rPr lang="en-US" altLang="zh-CN" sz="3600" dirty="0"/>
              <a:t>Vlan</a:t>
            </a:r>
            <a:r>
              <a:rPr lang="zh-CN" altLang="en-US" sz="3600" dirty="0"/>
              <a:t>（三）</a:t>
            </a:r>
            <a:endParaRPr lang="zh-CN" altLang="en-US" sz="3600" dirty="0"/>
          </a:p>
        </p:txBody>
      </p:sp>
      <p:sp>
        <p:nvSpPr>
          <p:cNvPr id="8196" name="Rectangle 3"/>
          <p:cNvSpPr/>
          <p:nvPr>
            <p:ph idx="1"/>
          </p:nvPr>
        </p:nvSpPr>
        <p:spPr>
          <a:xfrm>
            <a:off x="685800" y="3657600"/>
            <a:ext cx="7772400" cy="2362200"/>
          </a:xfrm>
          <a:solidFill>
            <a:srgbClr val="FFFFFF"/>
          </a:solidFill>
          <a:ln>
            <a:noFill/>
          </a:ln>
        </p:spPr>
        <p:txBody>
          <a:bodyPr/>
          <a:p>
            <a:pPr algn="just" eaLnBrk="1" hangingPunct="1">
              <a:lnSpc>
                <a:spcPct val="90000"/>
              </a:lnSpc>
            </a:pPr>
            <a:r>
              <a:rPr lang="en-US" altLang="zh-CN" sz="2000" dirty="0"/>
              <a:t>TPID(Tagged Protocol Identifer) </a:t>
            </a:r>
            <a:r>
              <a:rPr lang="zh-CN" altLang="en-US" sz="2000" dirty="0">
                <a:latin typeface="宋体" panose="02010600030101010101" pitchFamily="2" charset="-122"/>
              </a:rPr>
              <a:t>值为</a:t>
            </a:r>
            <a:r>
              <a:rPr lang="en-US" altLang="zh-CN" sz="2000" dirty="0"/>
              <a:t>0x8100,</a:t>
            </a:r>
            <a:r>
              <a:rPr lang="zh-CN" altLang="en-US" sz="2000" dirty="0">
                <a:latin typeface="宋体" panose="02010600030101010101" pitchFamily="2" charset="-122"/>
              </a:rPr>
              <a:t>指明该帧带有</a:t>
            </a:r>
            <a:r>
              <a:rPr lang="en-US" altLang="zh-CN" sz="2000" dirty="0"/>
              <a:t>802.1Q</a:t>
            </a:r>
            <a:r>
              <a:rPr lang="zh-CN" altLang="en-US" sz="2000" dirty="0">
                <a:latin typeface="宋体" panose="02010600030101010101" pitchFamily="2" charset="-122"/>
              </a:rPr>
              <a:t>标记信息。</a:t>
            </a:r>
            <a:endParaRPr lang="zh-CN" altLang="en-US" sz="2000" dirty="0">
              <a:latin typeface="宋体" panose="02010600030101010101" pitchFamily="2" charset="-122"/>
            </a:endParaRPr>
          </a:p>
          <a:p>
            <a:pPr algn="just" eaLnBrk="1" hangingPunct="1">
              <a:lnSpc>
                <a:spcPct val="90000"/>
              </a:lnSpc>
            </a:pPr>
            <a:r>
              <a:rPr lang="en-US" altLang="zh-CN" sz="2000" dirty="0"/>
              <a:t>TCI (Tagged  Control  Information) </a:t>
            </a:r>
            <a:r>
              <a:rPr lang="zh-CN" altLang="en-US" sz="2000" dirty="0">
                <a:latin typeface="宋体" panose="02010600030101010101" pitchFamily="2" charset="-122"/>
              </a:rPr>
              <a:t>由三部分组成</a:t>
            </a:r>
            <a:endParaRPr lang="zh-CN" altLang="en-US" sz="2000" dirty="0">
              <a:latin typeface="宋体" panose="02010600030101010101" pitchFamily="2" charset="-122"/>
            </a:endParaRPr>
          </a:p>
          <a:p>
            <a:pPr algn="just" eaLnBrk="1" hangingPunct="1">
              <a:lnSpc>
                <a:spcPct val="90000"/>
              </a:lnSpc>
              <a:buNone/>
            </a:pPr>
            <a:r>
              <a:rPr lang="zh-CN" altLang="en-US" sz="2000" dirty="0">
                <a:latin typeface="宋体" panose="02010600030101010101" pitchFamily="2" charset="-122"/>
              </a:rPr>
              <a:t>        </a:t>
            </a:r>
            <a:r>
              <a:rPr lang="en-US" altLang="zh-CN" sz="2000" dirty="0"/>
              <a:t>User_priority</a:t>
            </a:r>
            <a:r>
              <a:rPr lang="zh-CN" altLang="en-US" sz="2000" dirty="0"/>
              <a:t>、</a:t>
            </a:r>
            <a:r>
              <a:rPr lang="en-US" altLang="zh-CN" sz="2000" dirty="0"/>
              <a:t>CFI</a:t>
            </a:r>
            <a:r>
              <a:rPr lang="zh-CN" altLang="en-US" sz="2000" dirty="0"/>
              <a:t>、</a:t>
            </a:r>
            <a:r>
              <a:rPr lang="en-US" altLang="zh-CN" sz="2000" dirty="0"/>
              <a:t>VID</a:t>
            </a:r>
            <a:endParaRPr lang="en-US" altLang="zh-CN" sz="2000" dirty="0">
              <a:latin typeface="宋体" panose="02010600030101010101" pitchFamily="2" charset="-122"/>
            </a:endParaRPr>
          </a:p>
          <a:p>
            <a:pPr algn="just" eaLnBrk="1" hangingPunct="1">
              <a:lnSpc>
                <a:spcPct val="90000"/>
              </a:lnSpc>
            </a:pPr>
            <a:r>
              <a:rPr lang="zh-CN" altLang="en-US" sz="2000" dirty="0">
                <a:latin typeface="宋体" panose="02010600030101010101" pitchFamily="2" charset="-122"/>
              </a:rPr>
              <a:t>示例</a:t>
            </a:r>
            <a:endParaRPr lang="zh-CN" altLang="en-US" sz="2000" dirty="0">
              <a:latin typeface="宋体" panose="02010600030101010101" pitchFamily="2" charset="-122"/>
            </a:endParaRPr>
          </a:p>
          <a:p>
            <a:pPr algn="just" eaLnBrk="1" hangingPunct="1">
              <a:lnSpc>
                <a:spcPct val="90000"/>
              </a:lnSpc>
              <a:buNone/>
            </a:pPr>
            <a:r>
              <a:rPr lang="zh-CN" altLang="en-US" sz="2000" dirty="0"/>
              <a:t>    </a:t>
            </a:r>
            <a:r>
              <a:rPr lang="en-US" altLang="zh-CN" sz="2000" b="1" dirty="0"/>
              <a:t>00503b00045b  000012254f8b  8100   0010  0800  </a:t>
            </a:r>
            <a:r>
              <a:rPr lang="en-US" altLang="zh-CN" sz="2000" b="1" dirty="0">
                <a:latin typeface="Arial" panose="020B0604020202020204" pitchFamily="34" charset="0"/>
              </a:rPr>
              <a:t>………………</a:t>
            </a:r>
            <a:r>
              <a:rPr lang="en-US" altLang="zh-CN" sz="2000" b="1" dirty="0"/>
              <a:t>.</a:t>
            </a:r>
            <a:endParaRPr lang="en-US" altLang="zh-CN" sz="2000" b="1" dirty="0"/>
          </a:p>
          <a:p>
            <a:pPr algn="just" eaLnBrk="1" hangingPunct="1">
              <a:lnSpc>
                <a:spcPct val="90000"/>
              </a:lnSpc>
              <a:buNone/>
            </a:pPr>
            <a:r>
              <a:rPr lang="en-US" altLang="zh-CN" sz="2000" b="1" dirty="0"/>
              <a:t>     DA                   SA                    TPID   TCI   DATA</a:t>
            </a:r>
            <a:endParaRPr lang="en-US" altLang="zh-CN" sz="2000" dirty="0">
              <a:solidFill>
                <a:schemeClr val="bg2"/>
              </a:solidFill>
            </a:endParaRPr>
          </a:p>
        </p:txBody>
      </p:sp>
      <p:graphicFrame>
        <p:nvGraphicFramePr>
          <p:cNvPr id="8194" name="Object 4"/>
          <p:cNvGraphicFramePr/>
          <p:nvPr/>
        </p:nvGraphicFramePr>
        <p:xfrm>
          <a:off x="2057400" y="1676400"/>
          <a:ext cx="6705600" cy="1778000"/>
        </p:xfrm>
        <a:graphic>
          <a:graphicData uri="http://schemas.openxmlformats.org/presentationml/2006/ole">
            <mc:AlternateContent xmlns:mc="http://schemas.openxmlformats.org/markup-compatibility/2006">
              <mc:Choice xmlns:v="urn:schemas-microsoft-com:vml" Requires="v">
                <p:oleObj spid="_x0000_s3088" name="" r:id="rId1" imgW="2987675" imgH="791845" progId="FLW3Drawing">
                  <p:embed/>
                </p:oleObj>
              </mc:Choice>
              <mc:Fallback>
                <p:oleObj name="" r:id="rId1" imgW="2987675" imgH="791845" progId="FLW3Drawing">
                  <p:embed/>
                  <p:pic>
                    <p:nvPicPr>
                      <p:cNvPr id="0" name="图片 3087"/>
                      <p:cNvPicPr/>
                      <p:nvPr/>
                    </p:nvPicPr>
                    <p:blipFill>
                      <a:blip r:embed="rId2"/>
                      <a:stretch>
                        <a:fillRect/>
                      </a:stretch>
                    </p:blipFill>
                    <p:spPr>
                      <a:xfrm>
                        <a:off x="2057400" y="1676400"/>
                        <a:ext cx="6705600" cy="1778000"/>
                      </a:xfrm>
                      <a:prstGeom prst="rect">
                        <a:avLst/>
                      </a:prstGeom>
                      <a:noFill/>
                      <a:ln w="38100">
                        <a:noFill/>
                        <a:miter/>
                      </a:ln>
                    </p:spPr>
                  </p:pic>
                </p:oleObj>
              </mc:Fallback>
            </mc:AlternateContent>
          </a:graphicData>
        </a:graphic>
      </p:graphicFrame>
      <p:sp>
        <p:nvSpPr>
          <p:cNvPr id="8197" name="Text Box 6"/>
          <p:cNvSpPr txBox="1"/>
          <p:nvPr/>
        </p:nvSpPr>
        <p:spPr>
          <a:xfrm>
            <a:off x="533400" y="1219200"/>
            <a:ext cx="3016250" cy="396875"/>
          </a:xfrm>
          <a:prstGeom prst="rect">
            <a:avLst/>
          </a:prstGeom>
          <a:noFill/>
          <a:ln w="9525">
            <a:noFill/>
          </a:ln>
        </p:spPr>
        <p:txBody>
          <a:bodyPr wrap="none">
            <a:spAutoFit/>
          </a:bodyPr>
          <a:p>
            <a:pPr lvl="0" eaLnBrk="1" hangingPunct="1"/>
            <a:r>
              <a:rPr lang="en-US" altLang="zh-CN" sz="2000" b="1" dirty="0">
                <a:latin typeface="Times New Roman" panose="02020603050405020304" pitchFamily="18" charset="0"/>
                <a:ea typeface="宋体" panose="02010600030101010101" pitchFamily="2" charset="-122"/>
              </a:rPr>
              <a:t>802.1Q VLAN</a:t>
            </a:r>
            <a:r>
              <a:rPr lang="zh-CN" altLang="en-US" sz="2000" b="1" dirty="0">
                <a:latin typeface="Times New Roman" panose="02020603050405020304" pitchFamily="18" charset="0"/>
                <a:ea typeface="宋体" panose="02010600030101010101" pitchFamily="2" charset="-122"/>
              </a:rPr>
              <a:t>帧标识方法</a:t>
            </a:r>
            <a:endParaRPr lang="zh-CN" altLang="en-US" sz="2000" b="1" dirty="0">
              <a:latin typeface="Times New Roman" panose="02020603050405020304" pitchFamily="18" charset="0"/>
              <a:ea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p:nvPr>
            <p:ph type="title"/>
          </p:nvPr>
        </p:nvSpPr>
        <p:spPr>
          <a:xfrm>
            <a:off x="2743200" y="381000"/>
            <a:ext cx="4648200" cy="685800"/>
          </a:xfrm>
          <a:solidFill>
            <a:srgbClr val="FFFFFF"/>
          </a:solidFill>
          <a:ln>
            <a:noFill/>
          </a:ln>
        </p:spPr>
        <p:txBody>
          <a:bodyPr/>
          <a:p>
            <a:pPr eaLnBrk="1" hangingPunct="1"/>
            <a:r>
              <a:rPr lang="zh-CN" altLang="en-US" sz="3600" dirty="0"/>
              <a:t>内  容</a:t>
            </a:r>
            <a:endParaRPr lang="zh-CN" altLang="en-US" sz="3600" dirty="0"/>
          </a:p>
        </p:txBody>
      </p:sp>
      <p:sp>
        <p:nvSpPr>
          <p:cNvPr id="18435" name="Rectangle 3"/>
          <p:cNvSpPr/>
          <p:nvPr>
            <p:ph idx="1"/>
          </p:nvPr>
        </p:nvSpPr>
        <p:spPr>
          <a:xfrm>
            <a:off x="914400" y="1371600"/>
            <a:ext cx="7620000" cy="4343400"/>
          </a:xfrm>
          <a:noFill/>
          <a:ln>
            <a:noFill/>
          </a:ln>
        </p:spPr>
        <p:txBody>
          <a:bodyPr/>
          <a:p>
            <a:pPr eaLnBrk="1" hangingPunct="1"/>
            <a:r>
              <a:rPr lang="zh-CN" altLang="en-US" sz="2800" dirty="0">
                <a:latin typeface="Arial" panose="020B0604020202020204" pitchFamily="34" charset="0"/>
                <a:ea typeface="_x000B__x000C_"/>
              </a:rPr>
              <a:t>以太网</a:t>
            </a:r>
            <a:endParaRPr lang="zh-CN" altLang="en-US" sz="2800" dirty="0">
              <a:latin typeface="Arial" panose="020B0604020202020204" pitchFamily="34" charset="0"/>
            </a:endParaRPr>
          </a:p>
          <a:p>
            <a:pPr eaLnBrk="1" hangingPunct="1"/>
            <a:r>
              <a:rPr lang="zh-CN" altLang="en-US" sz="2800" dirty="0">
                <a:latin typeface="Arial" panose="020B0604020202020204" pitchFamily="34" charset="0"/>
              </a:rPr>
              <a:t>以太网交换机</a:t>
            </a:r>
            <a:endParaRPr lang="zh-CN" altLang="en-US" sz="2800" dirty="0">
              <a:latin typeface="Arial" panose="020B0604020202020204" pitchFamily="34" charset="0"/>
            </a:endParaRPr>
          </a:p>
          <a:p>
            <a:pPr eaLnBrk="1" hangingPunct="1"/>
            <a:r>
              <a:rPr lang="zh-CN" altLang="en-US" sz="2800" dirty="0">
                <a:latin typeface="Arial" panose="020B0604020202020204" pitchFamily="34" charset="0"/>
              </a:rPr>
              <a:t>以太网交换机相关技术</a:t>
            </a:r>
            <a:endParaRPr lang="zh-CN" altLang="en-US" sz="2800" dirty="0">
              <a:latin typeface="Arial" panose="020B0604020202020204" pitchFamily="34" charset="0"/>
            </a:endParaRPr>
          </a:p>
          <a:p>
            <a:pPr lvl="1" eaLnBrk="1" hangingPunct="1"/>
            <a:r>
              <a:rPr lang="zh-CN" altLang="en-US" sz="2400" dirty="0">
                <a:latin typeface="Arial" panose="020B0604020202020204" pitchFamily="34" charset="0"/>
              </a:rPr>
              <a:t>交换转发</a:t>
            </a:r>
            <a:endParaRPr lang="zh-CN" altLang="en-US" sz="2400" dirty="0">
              <a:latin typeface="Arial" panose="020B0604020202020204" pitchFamily="34" charset="0"/>
            </a:endParaRPr>
          </a:p>
          <a:p>
            <a:pPr lvl="1" eaLnBrk="1" hangingPunct="1"/>
            <a:r>
              <a:rPr lang="en-US" altLang="zh-CN" sz="2400" dirty="0">
                <a:latin typeface="Arial" panose="020B0604020202020204" pitchFamily="34" charset="0"/>
              </a:rPr>
              <a:t>VLAN</a:t>
            </a:r>
            <a:endParaRPr lang="en-US" altLang="zh-CN" sz="2400" dirty="0">
              <a:latin typeface="Arial" panose="020B0604020202020204" pitchFamily="34" charset="0"/>
            </a:endParaRPr>
          </a:p>
          <a:p>
            <a:pPr lvl="1" eaLnBrk="1" hangingPunct="1"/>
            <a:r>
              <a:rPr lang="zh-CN" altLang="en-US" sz="2400" dirty="0">
                <a:latin typeface="Arial" panose="020B0604020202020204" pitchFamily="34" charset="0"/>
              </a:rPr>
              <a:t>端口属性</a:t>
            </a:r>
            <a:endParaRPr lang="zh-CN" altLang="en-US" sz="2400" dirty="0">
              <a:latin typeface="Arial" panose="020B0604020202020204" pitchFamily="34" charset="0"/>
            </a:endParaRPr>
          </a:p>
          <a:p>
            <a:pPr lvl="1" eaLnBrk="1" hangingPunct="1"/>
            <a:r>
              <a:rPr lang="zh-CN" altLang="en-US" sz="2400" dirty="0">
                <a:latin typeface="Arial" panose="020B0604020202020204" pitchFamily="34" charset="0"/>
              </a:rPr>
              <a:t>生成树协议</a:t>
            </a:r>
            <a:endParaRPr lang="zh-CN" altLang="en-US" sz="2400" dirty="0">
              <a:latin typeface="Arial" panose="020B0604020202020204" pitchFamily="34" charset="0"/>
            </a:endParaRPr>
          </a:p>
          <a:p>
            <a:pPr lvl="1" eaLnBrk="1" hangingPunct="1"/>
            <a:r>
              <a:rPr lang="en-US" altLang="zh-CN" sz="2400" dirty="0">
                <a:latin typeface="Arial" panose="020B0604020202020204" pitchFamily="34" charset="0"/>
              </a:rPr>
              <a:t>Igmp Snooping</a:t>
            </a:r>
            <a:endParaRPr lang="en-US" altLang="zh-CN" sz="2400" dirty="0">
              <a:latin typeface="Arial" panose="020B0604020202020204" pitchFamily="34" charset="0"/>
            </a:endParaRPr>
          </a:p>
          <a:p>
            <a:pPr eaLnBrk="1" hangingPunct="1"/>
            <a:r>
              <a:rPr lang="zh-CN" altLang="en-US" sz="2800" dirty="0">
                <a:latin typeface="Arial" panose="020B0604020202020204" pitchFamily="34" charset="0"/>
              </a:rPr>
              <a:t>以太网交换机发展</a:t>
            </a:r>
            <a:endParaRPr lang="zh-CN" altLang="en-US" sz="1800" dirty="0">
              <a:latin typeface="Georgia"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9" name="Rectangle 2"/>
          <p:cNvSpPr/>
          <p:nvPr>
            <p:ph type="title"/>
          </p:nvPr>
        </p:nvSpPr>
        <p:spPr>
          <a:xfrm>
            <a:off x="3352800" y="381000"/>
            <a:ext cx="4572000" cy="609600"/>
          </a:xfrm>
          <a:solidFill>
            <a:srgbClr val="FFFFFF"/>
          </a:solidFill>
          <a:ln>
            <a:noFill/>
          </a:ln>
        </p:spPr>
        <p:txBody>
          <a:bodyPr/>
          <a:p>
            <a:pPr eaLnBrk="1" hangingPunct="1"/>
            <a:r>
              <a:rPr lang="en-US" altLang="zh-CN" sz="3600" dirty="0"/>
              <a:t>Vlan</a:t>
            </a:r>
            <a:r>
              <a:rPr lang="zh-CN" altLang="en-US" sz="3600" dirty="0"/>
              <a:t>（四）</a:t>
            </a:r>
            <a:endParaRPr lang="zh-CN" altLang="en-US" sz="3600" dirty="0"/>
          </a:p>
        </p:txBody>
      </p:sp>
      <p:sp>
        <p:nvSpPr>
          <p:cNvPr id="9220" name="Rectangle 3"/>
          <p:cNvSpPr/>
          <p:nvPr>
            <p:ph idx="1"/>
          </p:nvPr>
        </p:nvSpPr>
        <p:spPr>
          <a:xfrm>
            <a:off x="381000" y="1676400"/>
            <a:ext cx="5029200" cy="3352800"/>
          </a:xfrm>
          <a:solidFill>
            <a:srgbClr val="FFFFFF"/>
          </a:solidFill>
          <a:ln>
            <a:noFill/>
          </a:ln>
        </p:spPr>
        <p:txBody>
          <a:bodyPr/>
          <a:p>
            <a:pPr lvl="2" algn="just" eaLnBrk="1" hangingPunct="1">
              <a:spcBef>
                <a:spcPts val="1300"/>
              </a:spcBef>
              <a:spcAft>
                <a:spcPts val="1300"/>
              </a:spcAft>
              <a:buNone/>
            </a:pPr>
            <a:r>
              <a:rPr lang="en-US" altLang="zh-CN" b="1" dirty="0">
                <a:latin typeface="宋体" panose="02010600030101010101" pitchFamily="2" charset="-122"/>
              </a:rPr>
              <a:t>Vlan </a:t>
            </a:r>
            <a:r>
              <a:rPr lang="zh-CN" altLang="en-US" b="1" dirty="0">
                <a:latin typeface="宋体" panose="02010600030101010101" pitchFamily="2" charset="-122"/>
              </a:rPr>
              <a:t>与端口的关系</a:t>
            </a:r>
            <a:endParaRPr lang="zh-CN" altLang="en-US" b="1" dirty="0">
              <a:latin typeface="宋体" panose="02010600030101010101" pitchFamily="2" charset="-122"/>
            </a:endParaRPr>
          </a:p>
          <a:p>
            <a:pPr lvl="2" algn="just" eaLnBrk="1" hangingPunct="1">
              <a:spcBef>
                <a:spcPct val="0"/>
              </a:spcBef>
              <a:buNone/>
            </a:pPr>
            <a:r>
              <a:rPr lang="zh-CN" altLang="en-US" b="1" dirty="0">
                <a:latin typeface="宋体" panose="02010600030101010101" pitchFamily="2" charset="-122"/>
              </a:rPr>
              <a:t>		</a:t>
            </a:r>
            <a:r>
              <a:rPr lang="en-US" altLang="zh-CN" sz="2000" b="1" dirty="0">
                <a:latin typeface="宋体" panose="02010600030101010101" pitchFamily="2" charset="-122"/>
              </a:rPr>
              <a:t>tagged port</a:t>
            </a:r>
            <a:endParaRPr lang="en-US" altLang="zh-CN" sz="2000" b="1" dirty="0">
              <a:latin typeface="宋体" panose="02010600030101010101" pitchFamily="2" charset="-122"/>
            </a:endParaRPr>
          </a:p>
          <a:p>
            <a:pPr lvl="2" algn="just" eaLnBrk="1" hangingPunct="1">
              <a:spcBef>
                <a:spcPct val="0"/>
              </a:spcBef>
              <a:buNone/>
            </a:pPr>
            <a:r>
              <a:rPr lang="en-US" altLang="zh-CN" sz="2000" b="1" dirty="0">
                <a:latin typeface="宋体" panose="02010600030101010101" pitchFamily="2" charset="-122"/>
              </a:rPr>
              <a:t>		untagged port</a:t>
            </a:r>
            <a:r>
              <a:rPr lang="en-US" altLang="zh-CN" b="1" dirty="0">
                <a:latin typeface="宋体" panose="02010600030101010101" pitchFamily="2" charset="-122"/>
              </a:rPr>
              <a:t> </a:t>
            </a:r>
            <a:endParaRPr lang="en-US" altLang="zh-CN" b="1" dirty="0">
              <a:latin typeface="宋体" panose="02010600030101010101" pitchFamily="2" charset="-122"/>
            </a:endParaRPr>
          </a:p>
          <a:p>
            <a:pPr lvl="2" algn="just" eaLnBrk="1" hangingPunct="1">
              <a:spcBef>
                <a:spcPct val="0"/>
              </a:spcBef>
              <a:buNone/>
            </a:pPr>
            <a:endParaRPr lang="en-US" altLang="zh-CN" b="1" dirty="0">
              <a:latin typeface="宋体" panose="02010600030101010101" pitchFamily="2" charset="-122"/>
            </a:endParaRPr>
          </a:p>
          <a:p>
            <a:pPr lvl="2" algn="just" eaLnBrk="1" hangingPunct="1">
              <a:spcBef>
                <a:spcPct val="0"/>
              </a:spcBef>
              <a:spcAft>
                <a:spcPts val="1300"/>
              </a:spcAft>
              <a:buNone/>
            </a:pPr>
            <a:r>
              <a:rPr lang="zh-CN" altLang="en-US" b="1" dirty="0">
                <a:latin typeface="宋体" panose="02010600030101010101" pitchFamily="2" charset="-122"/>
              </a:rPr>
              <a:t>端口数据转发行为</a:t>
            </a:r>
            <a:endParaRPr lang="zh-CN" altLang="en-US" b="1" dirty="0">
              <a:latin typeface="宋体" panose="02010600030101010101" pitchFamily="2" charset="-122"/>
            </a:endParaRPr>
          </a:p>
          <a:p>
            <a:pPr lvl="2" algn="just" eaLnBrk="1" hangingPunct="1">
              <a:spcBef>
                <a:spcPct val="0"/>
              </a:spcBef>
              <a:buNone/>
            </a:pPr>
            <a:r>
              <a:rPr lang="zh-CN" altLang="en-US" b="1" dirty="0">
                <a:latin typeface="宋体" panose="02010600030101010101" pitchFamily="2" charset="-122"/>
              </a:rPr>
              <a:t>		</a:t>
            </a:r>
            <a:r>
              <a:rPr lang="en-US" altLang="zh-CN" sz="2000" b="1" dirty="0">
                <a:latin typeface="宋体" panose="02010600030101010101" pitchFamily="2" charset="-122"/>
              </a:rPr>
              <a:t>Tagged</a:t>
            </a:r>
            <a:r>
              <a:rPr lang="zh-CN" altLang="en-US" sz="2000" b="1" dirty="0">
                <a:latin typeface="宋体" panose="02010600030101010101" pitchFamily="2" charset="-122"/>
              </a:rPr>
              <a:t>数据的处理</a:t>
            </a:r>
            <a:endParaRPr lang="zh-CN" altLang="en-US" sz="2000" b="1" dirty="0">
              <a:latin typeface="宋体" panose="02010600030101010101" pitchFamily="2" charset="-122"/>
            </a:endParaRPr>
          </a:p>
          <a:p>
            <a:pPr lvl="2" algn="just" eaLnBrk="1" hangingPunct="1">
              <a:spcBef>
                <a:spcPct val="0"/>
              </a:spcBef>
              <a:buNone/>
            </a:pPr>
            <a:r>
              <a:rPr lang="zh-CN" altLang="en-US" sz="2000" b="1" dirty="0">
                <a:latin typeface="宋体" panose="02010600030101010101" pitchFamily="2" charset="-122"/>
              </a:rPr>
              <a:t>		</a:t>
            </a:r>
            <a:r>
              <a:rPr lang="en-US" altLang="zh-CN" sz="2000" b="1" dirty="0">
                <a:latin typeface="宋体" panose="02010600030101010101" pitchFamily="2" charset="-122"/>
              </a:rPr>
              <a:t>Untagged</a:t>
            </a:r>
            <a:r>
              <a:rPr lang="zh-CN" altLang="en-US" sz="2000" b="1" dirty="0">
                <a:latin typeface="宋体" panose="02010600030101010101" pitchFamily="2" charset="-122"/>
              </a:rPr>
              <a:t>数据的处理</a:t>
            </a:r>
            <a:endParaRPr lang="zh-CN" altLang="en-US" sz="2000" b="1" dirty="0">
              <a:latin typeface="宋体" panose="02010600030101010101" pitchFamily="2" charset="-122"/>
            </a:endParaRPr>
          </a:p>
        </p:txBody>
      </p:sp>
      <p:graphicFrame>
        <p:nvGraphicFramePr>
          <p:cNvPr id="9218" name="Object 4"/>
          <p:cNvGraphicFramePr/>
          <p:nvPr/>
        </p:nvGraphicFramePr>
        <p:xfrm>
          <a:off x="5334000" y="2438400"/>
          <a:ext cx="3175000" cy="1727200"/>
        </p:xfrm>
        <a:graphic>
          <a:graphicData uri="http://schemas.openxmlformats.org/presentationml/2006/ole">
            <mc:AlternateContent xmlns:mc="http://schemas.openxmlformats.org/markup-compatibility/2006">
              <mc:Choice xmlns:v="urn:schemas-microsoft-com:vml" Requires="v">
                <p:oleObj spid="_x0000_s3089" name="" r:id="rId1" imgW="3175000" imgH="1727200" progId="Photoshop.Image.6">
                  <p:embed/>
                </p:oleObj>
              </mc:Choice>
              <mc:Fallback>
                <p:oleObj name="" r:id="rId1" imgW="3175000" imgH="1727200" progId="Photoshop.Image.6">
                  <p:embed/>
                  <p:pic>
                    <p:nvPicPr>
                      <p:cNvPr id="0" name="图片 3088"/>
                      <p:cNvPicPr/>
                      <p:nvPr/>
                    </p:nvPicPr>
                    <p:blipFill>
                      <a:blip r:embed="rId2"/>
                      <a:stretch>
                        <a:fillRect/>
                      </a:stretch>
                    </p:blipFill>
                    <p:spPr>
                      <a:xfrm>
                        <a:off x="5334000" y="2438400"/>
                        <a:ext cx="3175000" cy="1727200"/>
                      </a:xfrm>
                      <a:prstGeom prst="rect">
                        <a:avLst/>
                      </a:prstGeom>
                      <a:noFill/>
                      <a:ln w="38100">
                        <a:noFill/>
                        <a:miter/>
                      </a:ln>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p:nvPr>
            <p:ph type="title"/>
          </p:nvPr>
        </p:nvSpPr>
        <p:spPr>
          <a:xfrm>
            <a:off x="3124200" y="381000"/>
            <a:ext cx="4267200" cy="533400"/>
          </a:xfrm>
          <a:solidFill>
            <a:srgbClr val="FFFFFF"/>
          </a:solidFill>
          <a:ln>
            <a:noFill/>
          </a:ln>
        </p:spPr>
        <p:txBody>
          <a:bodyPr/>
          <a:p>
            <a:pPr eaLnBrk="1" hangingPunct="1"/>
            <a:r>
              <a:rPr lang="en-US" altLang="zh-CN" sz="3600" dirty="0"/>
              <a:t>Vlan</a:t>
            </a:r>
            <a:r>
              <a:rPr lang="zh-CN" altLang="en-US" sz="3600" dirty="0"/>
              <a:t>（五）</a:t>
            </a:r>
            <a:endParaRPr lang="zh-CN" altLang="en-US" sz="3600" dirty="0"/>
          </a:p>
        </p:txBody>
      </p:sp>
      <p:sp>
        <p:nvSpPr>
          <p:cNvPr id="28675" name="Rectangle 3"/>
          <p:cNvSpPr/>
          <p:nvPr>
            <p:ph idx="1"/>
          </p:nvPr>
        </p:nvSpPr>
        <p:spPr>
          <a:xfrm>
            <a:off x="838200" y="1600200"/>
            <a:ext cx="7772400" cy="3200400"/>
          </a:xfrm>
          <a:solidFill>
            <a:srgbClr val="FFFFFF"/>
          </a:solidFill>
          <a:ln>
            <a:noFill/>
          </a:ln>
        </p:spPr>
        <p:txBody>
          <a:bodyPr/>
          <a:p>
            <a:pPr eaLnBrk="1" hangingPunct="1">
              <a:buNone/>
            </a:pPr>
            <a:r>
              <a:rPr lang="en-US" altLang="zh-CN" sz="2000" dirty="0"/>
              <a:t>Vlan</a:t>
            </a:r>
            <a:r>
              <a:rPr lang="zh-CN" altLang="en-US" sz="2000" dirty="0"/>
              <a:t>聚合（</a:t>
            </a:r>
            <a:r>
              <a:rPr lang="en-US" altLang="zh-CN" sz="2000" dirty="0"/>
              <a:t>Vlan Aggregation</a:t>
            </a:r>
            <a:r>
              <a:rPr lang="zh-CN" altLang="en-US" sz="2000" dirty="0"/>
              <a:t>）</a:t>
            </a:r>
            <a:endParaRPr lang="zh-CN" altLang="en-US" sz="2000" dirty="0"/>
          </a:p>
          <a:p>
            <a:pPr eaLnBrk="1" hangingPunct="1">
              <a:buNone/>
            </a:pPr>
            <a:r>
              <a:rPr lang="zh-CN" altLang="en-US" sz="1800" dirty="0"/>
              <a:t> 		</a:t>
            </a:r>
            <a:r>
              <a:rPr lang="en-US" altLang="zh-CN" sz="1800" b="1" dirty="0"/>
              <a:t>Supper Vlan</a:t>
            </a:r>
            <a:r>
              <a:rPr lang="zh-CN" altLang="en-US" sz="1800" dirty="0"/>
              <a:t>：</a:t>
            </a:r>
            <a:r>
              <a:rPr lang="zh-CN" altLang="en-US" sz="1800" dirty="0">
                <a:latin typeface="宋体" panose="02010600030101010101" pitchFamily="2" charset="-122"/>
              </a:rPr>
              <a:t>使处在同一个物理交换设备中的分属不同虚拟广播域的主机处在相同</a:t>
            </a:r>
            <a:r>
              <a:rPr lang="en-US" altLang="zh-CN" sz="1800" dirty="0">
                <a:latin typeface="宋体" panose="02010600030101010101" pitchFamily="2" charset="-122"/>
              </a:rPr>
              <a:t>Ipv4</a:t>
            </a:r>
            <a:r>
              <a:rPr lang="zh-CN" altLang="en-US" sz="1800" dirty="0">
                <a:latin typeface="宋体" panose="02010600030101010101" pitchFamily="2" charset="-122"/>
              </a:rPr>
              <a:t>子网中，而且使用同一个默认网关</a:t>
            </a:r>
            <a:r>
              <a:rPr lang="en-US" altLang="zh-CN" sz="1800" dirty="0">
                <a:latin typeface="宋体" panose="02010600030101010101" pitchFamily="2" charset="-122"/>
              </a:rPr>
              <a:t>.</a:t>
            </a:r>
            <a:endParaRPr lang="en-US" altLang="zh-CN" sz="1800" dirty="0"/>
          </a:p>
          <a:p>
            <a:pPr eaLnBrk="1" hangingPunct="1">
              <a:buNone/>
            </a:pPr>
            <a:r>
              <a:rPr lang="en-US" altLang="zh-CN" sz="2000" dirty="0"/>
              <a:t>		</a:t>
            </a:r>
            <a:r>
              <a:rPr lang="en-US" altLang="zh-CN" sz="2000" b="1" dirty="0"/>
              <a:t>sub vlan</a:t>
            </a:r>
            <a:r>
              <a:rPr lang="zh-CN" altLang="en-US" sz="2000" dirty="0"/>
              <a:t>：</a:t>
            </a:r>
            <a:r>
              <a:rPr lang="zh-CN" altLang="en-US" sz="1800" dirty="0">
                <a:latin typeface="宋体" panose="02010600030101010101" pitchFamily="2" charset="-122"/>
              </a:rPr>
              <a:t>保留各自独立的广播域。一个或多个</a:t>
            </a:r>
            <a:r>
              <a:rPr lang="en-US" altLang="zh-CN" sz="2000" dirty="0"/>
              <a:t>subvlan</a:t>
            </a:r>
            <a:r>
              <a:rPr lang="zh-CN" altLang="en-US" sz="1800" dirty="0">
                <a:latin typeface="宋体" panose="02010600030101010101" pitchFamily="2" charset="-122"/>
              </a:rPr>
              <a:t>同属于一个超级虚拟网</a:t>
            </a:r>
            <a:r>
              <a:rPr lang="en-US" altLang="zh-CN" sz="1800" dirty="0"/>
              <a:t>supperVlan</a:t>
            </a:r>
            <a:r>
              <a:rPr lang="en-US" altLang="zh-CN" sz="1800" dirty="0">
                <a:latin typeface="宋体" panose="02010600030101010101" pitchFamily="2" charset="-122"/>
              </a:rPr>
              <a:t> </a:t>
            </a:r>
            <a:r>
              <a:rPr lang="zh-CN" altLang="en-US" sz="1800" dirty="0">
                <a:latin typeface="宋体" panose="02010600030101010101" pitchFamily="2" charset="-122"/>
              </a:rPr>
              <a:t>，并且都使用</a:t>
            </a:r>
            <a:r>
              <a:rPr lang="en-US" altLang="zh-CN" sz="1800" dirty="0"/>
              <a:t>Supper Vlan</a:t>
            </a:r>
            <a:r>
              <a:rPr lang="zh-CN" altLang="en-US" sz="1800" dirty="0">
                <a:latin typeface="宋体" panose="02010600030101010101" pitchFamily="2" charset="-122"/>
              </a:rPr>
              <a:t>的默认网关</a:t>
            </a:r>
            <a:r>
              <a:rPr lang="en-US" altLang="zh-CN" sz="1800" dirty="0">
                <a:latin typeface="宋体" panose="02010600030101010101" pitchFamily="2" charset="-122"/>
              </a:rPr>
              <a:t>IP</a:t>
            </a:r>
            <a:r>
              <a:rPr lang="zh-CN" altLang="en-US" sz="1800" dirty="0">
                <a:latin typeface="宋体" panose="02010600030101010101" pitchFamily="2" charset="-122"/>
              </a:rPr>
              <a:t>地址。</a:t>
            </a:r>
            <a:endParaRPr lang="zh-CN" altLang="en-US" sz="1800" dirty="0"/>
          </a:p>
          <a:p>
            <a:pPr eaLnBrk="1" hangingPunct="1">
              <a:buNone/>
            </a:pPr>
            <a:r>
              <a:rPr lang="zh-CN" altLang="en-US" sz="1800" dirty="0">
                <a:latin typeface="宋体" panose="02010600030101010101" pitchFamily="2" charset="-122"/>
              </a:rPr>
              <a:t>		</a:t>
            </a:r>
            <a:r>
              <a:rPr lang="en-US" altLang="zh-CN" sz="1800" b="1" dirty="0">
                <a:latin typeface="宋体" panose="02010600030101010101" pitchFamily="2" charset="-122"/>
              </a:rPr>
              <a:t>ARP</a:t>
            </a:r>
            <a:r>
              <a:rPr lang="zh-CN" altLang="en-US" sz="1800" b="1" dirty="0">
                <a:latin typeface="宋体" panose="02010600030101010101" pitchFamily="2" charset="-122"/>
              </a:rPr>
              <a:t>代理</a:t>
            </a:r>
            <a:r>
              <a:rPr lang="zh-CN" altLang="en-US" sz="1800" dirty="0">
                <a:latin typeface="宋体" panose="02010600030101010101" pitchFamily="2" charset="-122"/>
              </a:rPr>
              <a:t>：使不同子虚拟网中的主机相互之间进行通信。</a:t>
            </a:r>
            <a:endParaRPr lang="zh-CN" altLang="en-US" sz="1800" dirty="0">
              <a:latin typeface="宋体" panose="02010600030101010101" pitchFamily="2" charset="-122"/>
            </a:endParaRPr>
          </a:p>
          <a:p>
            <a:pPr eaLnBrk="1" hangingPunct="1">
              <a:buNone/>
            </a:pPr>
            <a:endParaRPr lang="zh-CN" altLang="en-US" sz="1800" dirty="0"/>
          </a:p>
          <a:p>
            <a:pPr eaLnBrk="1" hangingPunct="1">
              <a:buNone/>
            </a:pPr>
            <a:r>
              <a:rPr lang="zh-CN" altLang="en-US" sz="1800" dirty="0"/>
              <a:t>	</a:t>
            </a:r>
            <a:r>
              <a:rPr lang="zh-CN" altLang="en-US" sz="1800" b="1" i="1" dirty="0"/>
              <a:t>参考</a:t>
            </a:r>
            <a:r>
              <a:rPr lang="en-US" altLang="zh-CN" sz="1800" b="1" i="1" dirty="0">
                <a:latin typeface="宋体" panose="02010600030101010101" pitchFamily="2" charset="-122"/>
              </a:rPr>
              <a:t>RFC3069-</a:t>
            </a:r>
            <a:r>
              <a:rPr lang="en-US" altLang="zh-CN" sz="1800" b="1" i="1" dirty="0">
                <a:latin typeface="Arial Unicode MS" pitchFamily="34" charset="-122"/>
              </a:rPr>
              <a:t>VLAN Aggregation for Efficient IP Address Allocation </a:t>
            </a:r>
            <a:endParaRPr lang="en-US" altLang="zh-CN" sz="1800" b="1" i="1" dirty="0">
              <a:latin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2"/>
          <p:cNvSpPr/>
          <p:nvPr>
            <p:ph type="title"/>
          </p:nvPr>
        </p:nvSpPr>
        <p:spPr>
          <a:xfrm>
            <a:off x="3581400" y="381000"/>
            <a:ext cx="3810000" cy="609600"/>
          </a:xfrm>
          <a:solidFill>
            <a:srgbClr val="FFFFFF"/>
          </a:solidFill>
          <a:ln>
            <a:noFill/>
          </a:ln>
        </p:spPr>
        <p:txBody>
          <a:bodyPr/>
          <a:p>
            <a:pPr eaLnBrk="1" hangingPunct="1"/>
            <a:r>
              <a:rPr lang="zh-CN" altLang="en-US" sz="3600" dirty="0"/>
              <a:t>端口属性（一）</a:t>
            </a:r>
            <a:endParaRPr lang="zh-CN" altLang="en-US" sz="3600" dirty="0"/>
          </a:p>
        </p:txBody>
      </p:sp>
      <p:sp>
        <p:nvSpPr>
          <p:cNvPr id="29699" name="Rectangle 34"/>
          <p:cNvSpPr>
            <a:spLocks noGrp="1"/>
          </p:cNvSpPr>
          <p:nvPr>
            <p:ph idx="1"/>
          </p:nvPr>
        </p:nvSpPr>
        <p:spPr>
          <a:xfrm>
            <a:off x="1600200" y="1828800"/>
            <a:ext cx="5867400" cy="2362200"/>
          </a:xfrm>
          <a:noFill/>
          <a:ln>
            <a:noFill/>
          </a:ln>
        </p:spPr>
        <p:txBody>
          <a:bodyPr/>
          <a:p>
            <a:pPr eaLnBrk="1" hangingPunct="1">
              <a:lnSpc>
                <a:spcPct val="125000"/>
              </a:lnSpc>
              <a:spcBef>
                <a:spcPct val="0"/>
              </a:spcBef>
            </a:pPr>
            <a:r>
              <a:rPr lang="zh-CN" altLang="en-US" sz="2400" dirty="0"/>
              <a:t>自协商（</a:t>
            </a:r>
            <a:r>
              <a:rPr lang="en-US" altLang="zh-CN" sz="2400" dirty="0"/>
              <a:t>auto negotiation</a:t>
            </a:r>
            <a:r>
              <a:rPr lang="zh-CN" altLang="en-US" sz="2400" dirty="0"/>
              <a:t>）</a:t>
            </a:r>
            <a:endParaRPr lang="zh-CN" altLang="en-US" sz="2400" dirty="0"/>
          </a:p>
          <a:p>
            <a:pPr eaLnBrk="1" hangingPunct="1">
              <a:lnSpc>
                <a:spcPct val="125000"/>
              </a:lnSpc>
              <a:spcBef>
                <a:spcPct val="0"/>
              </a:spcBef>
            </a:pPr>
            <a:r>
              <a:rPr lang="zh-CN" altLang="en-US" sz="2400" dirty="0"/>
              <a:t>双工</a:t>
            </a:r>
            <a:r>
              <a:rPr lang="en-US" altLang="zh-CN" sz="2400" dirty="0"/>
              <a:t>(duplex)  full </a:t>
            </a:r>
            <a:r>
              <a:rPr lang="zh-CN" altLang="en-US" sz="2400" dirty="0"/>
              <a:t>、</a:t>
            </a:r>
            <a:r>
              <a:rPr lang="en-US" altLang="zh-CN" sz="2400" dirty="0"/>
              <a:t>half</a:t>
            </a:r>
            <a:endParaRPr lang="en-US" altLang="zh-CN" sz="2400" dirty="0"/>
          </a:p>
          <a:p>
            <a:pPr eaLnBrk="1" hangingPunct="1">
              <a:lnSpc>
                <a:spcPct val="125000"/>
              </a:lnSpc>
              <a:spcBef>
                <a:spcPct val="0"/>
              </a:spcBef>
            </a:pPr>
            <a:r>
              <a:rPr lang="zh-CN" altLang="en-US" sz="2400" dirty="0"/>
              <a:t>速率</a:t>
            </a:r>
            <a:r>
              <a:rPr lang="en-US" altLang="zh-CN" sz="2400" dirty="0"/>
              <a:t>(speed) 10M</a:t>
            </a:r>
            <a:r>
              <a:rPr lang="zh-CN" altLang="en-US" sz="2400" dirty="0"/>
              <a:t>、</a:t>
            </a:r>
            <a:r>
              <a:rPr lang="en-US" altLang="zh-CN" sz="2400" dirty="0"/>
              <a:t>100M</a:t>
            </a:r>
            <a:r>
              <a:rPr lang="zh-CN" altLang="en-US" sz="2400" dirty="0"/>
              <a:t>、</a:t>
            </a:r>
            <a:r>
              <a:rPr lang="en-US" altLang="zh-CN" sz="2400" dirty="0"/>
              <a:t>1000M</a:t>
            </a:r>
            <a:r>
              <a:rPr lang="zh-CN" altLang="en-US" sz="2400" dirty="0"/>
              <a:t>、</a:t>
            </a:r>
            <a:r>
              <a:rPr lang="en-US" altLang="zh-CN" sz="2400" dirty="0"/>
              <a:t>10G</a:t>
            </a:r>
            <a:endParaRPr lang="en-US" altLang="zh-CN" sz="2400" dirty="0"/>
          </a:p>
          <a:p>
            <a:pPr eaLnBrk="1" hangingPunct="1">
              <a:lnSpc>
                <a:spcPct val="125000"/>
              </a:lnSpc>
              <a:spcBef>
                <a:spcPct val="0"/>
              </a:spcBef>
            </a:pPr>
            <a:r>
              <a:rPr lang="zh-CN" altLang="en-US" sz="2400" dirty="0"/>
              <a:t>流控</a:t>
            </a:r>
            <a:r>
              <a:rPr lang="en-US" altLang="zh-CN" sz="2400" dirty="0"/>
              <a:t>(flow control)</a:t>
            </a:r>
            <a:endParaRPr lang="en-US" altLang="zh-CN" sz="2400" dirty="0"/>
          </a:p>
          <a:p>
            <a:pPr eaLnBrk="1" hangingPunct="1">
              <a:lnSpc>
                <a:spcPct val="125000"/>
              </a:lnSpc>
              <a:spcBef>
                <a:spcPct val="0"/>
              </a:spcBef>
            </a:pPr>
            <a:r>
              <a:rPr lang="zh-CN" altLang="en-US" sz="2400" dirty="0"/>
              <a:t>端口聚合</a:t>
            </a:r>
            <a:r>
              <a:rPr lang="en-US" altLang="zh-CN" sz="2400" dirty="0"/>
              <a:t>(link aggregation)</a:t>
            </a:r>
            <a:endParaRPr lang="en-US" altLang="zh-CN" sz="2400" dirty="0"/>
          </a:p>
          <a:p>
            <a:pPr eaLnBrk="1" hangingPunct="1">
              <a:lnSpc>
                <a:spcPct val="125000"/>
              </a:lnSpc>
              <a:spcBef>
                <a:spcPct val="0"/>
              </a:spcBef>
            </a:pPr>
            <a:r>
              <a:rPr lang="zh-CN" altLang="en-US" sz="2400" dirty="0"/>
              <a:t>端口镜象</a:t>
            </a:r>
            <a:r>
              <a:rPr lang="en-US" altLang="zh-CN" sz="2400" dirty="0"/>
              <a:t>(port mirror)</a:t>
            </a:r>
            <a:endParaRPr lang="en-US" altLang="zh-CN"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3" name="Rectangle 2"/>
          <p:cNvSpPr/>
          <p:nvPr>
            <p:ph type="title"/>
          </p:nvPr>
        </p:nvSpPr>
        <p:spPr>
          <a:xfrm>
            <a:off x="3124200" y="381000"/>
            <a:ext cx="4495800" cy="609600"/>
          </a:xfrm>
          <a:solidFill>
            <a:srgbClr val="FFFFFF"/>
          </a:solidFill>
          <a:ln>
            <a:noFill/>
          </a:ln>
        </p:spPr>
        <p:txBody>
          <a:bodyPr/>
          <a:p>
            <a:pPr eaLnBrk="1" hangingPunct="1"/>
            <a:r>
              <a:rPr lang="zh-CN" altLang="en-US" sz="3600" dirty="0"/>
              <a:t>端口属性（二）</a:t>
            </a:r>
            <a:endParaRPr lang="zh-CN" altLang="en-US" sz="3600" dirty="0"/>
          </a:p>
        </p:txBody>
      </p:sp>
      <p:sp>
        <p:nvSpPr>
          <p:cNvPr id="10244" name="Rectangle 3"/>
          <p:cNvSpPr>
            <a:spLocks noGrp="1"/>
          </p:cNvSpPr>
          <p:nvPr>
            <p:ph idx="1"/>
          </p:nvPr>
        </p:nvSpPr>
        <p:spPr>
          <a:xfrm>
            <a:off x="609600" y="1524000"/>
            <a:ext cx="7924800" cy="3581400"/>
          </a:xfrm>
          <a:noFill/>
          <a:ln>
            <a:noFill/>
          </a:ln>
        </p:spPr>
        <p:txBody>
          <a:bodyPr/>
          <a:p>
            <a:pPr eaLnBrk="1" hangingPunct="1">
              <a:buNone/>
            </a:pPr>
            <a:r>
              <a:rPr lang="zh-CN" altLang="en-US" sz="2400" b="1" dirty="0"/>
              <a:t>自协商（</a:t>
            </a:r>
            <a:r>
              <a:rPr lang="en-US" altLang="zh-CN" sz="2400" b="1" dirty="0"/>
              <a:t>auto negotiation</a:t>
            </a:r>
            <a:r>
              <a:rPr lang="zh-CN" altLang="en-US" sz="2400" b="1" dirty="0"/>
              <a:t>）</a:t>
            </a:r>
            <a:endParaRPr lang="zh-CN" altLang="en-US" sz="2400" b="1" dirty="0"/>
          </a:p>
          <a:p>
            <a:pPr eaLnBrk="1" hangingPunct="1">
              <a:buNone/>
            </a:pPr>
            <a:r>
              <a:rPr lang="zh-CN" altLang="en-US" sz="1800" dirty="0"/>
              <a:t>		</a:t>
            </a:r>
            <a:r>
              <a:rPr lang="zh-CN" altLang="en-US" sz="2000" dirty="0"/>
              <a:t>支持自协商的设备在加电启动或用户管理干预时在链路上发送快速链路脉冲（</a:t>
            </a:r>
            <a:r>
              <a:rPr lang="en-US" altLang="zh-CN" sz="2000" dirty="0"/>
              <a:t>FLP Fast Link Pulse</a:t>
            </a:r>
            <a:r>
              <a:rPr lang="zh-CN" altLang="en-US" sz="2000" dirty="0"/>
              <a:t>），和对端设备交换端口工作模式的信息，最后双方自动协商成最佳的工作模式。</a:t>
            </a:r>
            <a:endParaRPr lang="zh-CN" altLang="en-US" sz="2000" dirty="0"/>
          </a:p>
          <a:p>
            <a:pPr eaLnBrk="1" hangingPunct="1">
              <a:buNone/>
            </a:pPr>
            <a:r>
              <a:rPr lang="zh-CN" altLang="en-US" sz="2000" dirty="0"/>
              <a:t>		一个</a:t>
            </a:r>
            <a:r>
              <a:rPr lang="en-US" altLang="zh-CN" sz="2000" dirty="0"/>
              <a:t>FLP</a:t>
            </a:r>
            <a:r>
              <a:rPr lang="zh-CN" altLang="en-US" sz="2000" dirty="0"/>
              <a:t>中包含</a:t>
            </a:r>
            <a:r>
              <a:rPr lang="en-US" altLang="zh-CN" sz="2000" dirty="0"/>
              <a:t>33</a:t>
            </a:r>
            <a:r>
              <a:rPr lang="zh-CN" altLang="en-US" sz="2000" dirty="0"/>
              <a:t>个脉冲信号，</a:t>
            </a:r>
            <a:r>
              <a:rPr lang="en-US" altLang="zh-CN" sz="2000" dirty="0"/>
              <a:t>17</a:t>
            </a:r>
            <a:r>
              <a:rPr lang="zh-CN" altLang="en-US" sz="2000" dirty="0"/>
              <a:t>个奇数位是时钟信号，</a:t>
            </a:r>
            <a:r>
              <a:rPr lang="en-US" altLang="zh-CN" sz="2000" dirty="0"/>
              <a:t>16</a:t>
            </a:r>
            <a:r>
              <a:rPr lang="zh-CN" altLang="en-US" sz="2000" dirty="0"/>
              <a:t>位偶数位代表协商用到的数据信息，主要包含速率、双工、和流控（</a:t>
            </a:r>
            <a:r>
              <a:rPr lang="en-US" altLang="zh-CN" sz="2000" dirty="0"/>
              <a:t>Pause).  </a:t>
            </a:r>
            <a:r>
              <a:rPr lang="zh-CN" altLang="en-US" sz="2000" dirty="0"/>
              <a:t>还有一些保留位做今后扩展用。</a:t>
            </a:r>
            <a:endParaRPr lang="zh-CN" altLang="en-US" sz="2000" dirty="0"/>
          </a:p>
          <a:p>
            <a:pPr eaLnBrk="1" hangingPunct="1">
              <a:buNone/>
            </a:pPr>
            <a:r>
              <a:rPr lang="zh-CN" altLang="en-US" sz="2000" dirty="0"/>
              <a:t>		具体自协商的标准参见</a:t>
            </a:r>
            <a:r>
              <a:rPr lang="en-US" altLang="zh-CN" sz="2000" dirty="0">
                <a:latin typeface="Helvetica" pitchFamily="34" charset="0"/>
              </a:rPr>
              <a:t>IEEE Std 802.3,2000 Edition</a:t>
            </a:r>
            <a:r>
              <a:rPr lang="zh-CN" altLang="en-US" sz="2000" dirty="0">
                <a:latin typeface="Helvetica" pitchFamily="34" charset="0"/>
              </a:rPr>
              <a:t>的第</a:t>
            </a:r>
            <a:r>
              <a:rPr lang="en-US" altLang="zh-CN" sz="2000" dirty="0">
                <a:latin typeface="Helvetica" pitchFamily="34" charset="0"/>
              </a:rPr>
              <a:t>28</a:t>
            </a:r>
            <a:r>
              <a:rPr lang="zh-CN" altLang="en-US" sz="2000" dirty="0">
                <a:latin typeface="Helvetica" pitchFamily="34" charset="0"/>
              </a:rPr>
              <a:t>章</a:t>
            </a:r>
            <a:endParaRPr lang="zh-CN" altLang="en-US" sz="2000" dirty="0">
              <a:latin typeface="Helvetica" pitchFamily="34" charset="0"/>
            </a:endParaRPr>
          </a:p>
          <a:p>
            <a:pPr eaLnBrk="1" hangingPunct="1">
              <a:buNone/>
            </a:pPr>
            <a:r>
              <a:rPr lang="zh-CN" altLang="en-US" sz="2000" dirty="0">
                <a:latin typeface="Helvetica" pitchFamily="34" charset="0"/>
              </a:rPr>
              <a:t>           </a:t>
            </a:r>
            <a:endParaRPr lang="zh-CN" altLang="en-US" sz="2000" dirty="0">
              <a:latin typeface="Helvetica" pitchFamily="34" charset="0"/>
            </a:endParaRPr>
          </a:p>
          <a:p>
            <a:pPr eaLnBrk="1" hangingPunct="1">
              <a:buNone/>
            </a:pPr>
            <a:r>
              <a:rPr lang="zh-CN" altLang="en-US" sz="2000" b="1" i="1" dirty="0">
                <a:latin typeface="Helvetica" pitchFamily="34" charset="0"/>
              </a:rPr>
              <a:t>推荐文档－－</a:t>
            </a:r>
            <a:r>
              <a:rPr lang="en-US" altLang="zh-CN" sz="2000" b="1" i="1" dirty="0">
                <a:latin typeface="Helvetica" pitchFamily="34" charset="0"/>
              </a:rPr>
              <a:t>《</a:t>
            </a:r>
            <a:r>
              <a:rPr lang="zh-CN" altLang="en-US" sz="2000" b="1" i="1" dirty="0">
                <a:latin typeface="Helvetica" pitchFamily="34" charset="0"/>
              </a:rPr>
              <a:t>认识自协商 </a:t>
            </a:r>
            <a:r>
              <a:rPr lang="en-US" altLang="zh-CN" sz="2000" b="1" i="1" dirty="0">
                <a:latin typeface="Helvetica" pitchFamily="34" charset="0"/>
              </a:rPr>
              <a:t>- </a:t>
            </a:r>
            <a:r>
              <a:rPr lang="zh-CN" altLang="en-US" sz="2000" b="1" i="1" dirty="0">
                <a:latin typeface="Helvetica" pitchFamily="34" charset="0"/>
              </a:rPr>
              <a:t>李希昆</a:t>
            </a:r>
            <a:r>
              <a:rPr lang="en-US" altLang="zh-CN" sz="2000" b="1" i="1" dirty="0">
                <a:latin typeface="Helvetica" pitchFamily="34" charset="0"/>
              </a:rPr>
              <a:t>》</a:t>
            </a:r>
            <a:endParaRPr lang="en-US" altLang="zh-CN" sz="2000" b="1" i="1" dirty="0">
              <a:latin typeface="Helvetica" pitchFamily="34" charset="0"/>
            </a:endParaRPr>
          </a:p>
        </p:txBody>
      </p:sp>
      <p:graphicFrame>
        <p:nvGraphicFramePr>
          <p:cNvPr id="10242" name="Object 4"/>
          <p:cNvGraphicFramePr/>
          <p:nvPr/>
        </p:nvGraphicFramePr>
        <p:xfrm>
          <a:off x="6019800" y="4648200"/>
          <a:ext cx="1447800" cy="1131888"/>
        </p:xfrm>
        <a:graphic>
          <a:graphicData uri="http://schemas.openxmlformats.org/presentationml/2006/ole">
            <mc:AlternateContent xmlns:mc="http://schemas.openxmlformats.org/markup-compatibility/2006">
              <mc:Choice xmlns:v="urn:schemas-microsoft-com:vml" Requires="v">
                <p:oleObj spid="_x0000_s3090" name="" showAsIcon="1" r:id="rId1" imgW="914400" imgH="714375" progId="Word.Document.8">
                  <p:embed/>
                </p:oleObj>
              </mc:Choice>
              <mc:Fallback>
                <p:oleObj name="" showAsIcon="1" r:id="rId1" imgW="914400" imgH="714375" progId="Word.Document.8">
                  <p:embed/>
                  <p:pic>
                    <p:nvPicPr>
                      <p:cNvPr id="0" name="图片 3089"/>
                      <p:cNvPicPr/>
                      <p:nvPr/>
                    </p:nvPicPr>
                    <p:blipFill>
                      <a:blip r:embed="rId2"/>
                      <a:stretch>
                        <a:fillRect/>
                      </a:stretch>
                    </p:blipFill>
                    <p:spPr>
                      <a:xfrm>
                        <a:off x="6019800" y="4648200"/>
                        <a:ext cx="1447800" cy="1131888"/>
                      </a:xfrm>
                      <a:prstGeom prst="rect">
                        <a:avLst/>
                      </a:prstGeom>
                      <a:noFill/>
                      <a:ln w="38100">
                        <a:noFill/>
                        <a:miter/>
                      </a:ln>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2"/>
          <p:cNvSpPr/>
          <p:nvPr>
            <p:ph type="title"/>
          </p:nvPr>
        </p:nvSpPr>
        <p:spPr>
          <a:xfrm>
            <a:off x="3124200" y="381000"/>
            <a:ext cx="4495800" cy="609600"/>
          </a:xfrm>
          <a:solidFill>
            <a:srgbClr val="FFFFFF"/>
          </a:solidFill>
          <a:ln>
            <a:noFill/>
          </a:ln>
        </p:spPr>
        <p:txBody>
          <a:bodyPr/>
          <a:p>
            <a:pPr eaLnBrk="1" hangingPunct="1"/>
            <a:r>
              <a:rPr lang="zh-CN" altLang="en-US" sz="3600" dirty="0"/>
              <a:t>端口属性（三）</a:t>
            </a:r>
            <a:endParaRPr lang="zh-CN" altLang="en-US" sz="3600" dirty="0"/>
          </a:p>
        </p:txBody>
      </p:sp>
      <p:sp>
        <p:nvSpPr>
          <p:cNvPr id="30723" name="Rectangle 3"/>
          <p:cNvSpPr>
            <a:spLocks noGrp="1"/>
          </p:cNvSpPr>
          <p:nvPr>
            <p:ph idx="1"/>
          </p:nvPr>
        </p:nvSpPr>
        <p:spPr>
          <a:xfrm>
            <a:off x="1143000" y="1524000"/>
            <a:ext cx="6324600" cy="2819400"/>
          </a:xfrm>
          <a:noFill/>
          <a:ln>
            <a:noFill/>
          </a:ln>
        </p:spPr>
        <p:txBody>
          <a:bodyPr/>
          <a:p>
            <a:pPr eaLnBrk="1" hangingPunct="1">
              <a:buNone/>
            </a:pPr>
            <a:r>
              <a:rPr lang="zh-CN" altLang="en-US" sz="2400" b="1" dirty="0"/>
              <a:t>双工模式（</a:t>
            </a:r>
            <a:r>
              <a:rPr lang="en-US" altLang="zh-CN" sz="2400" b="1" dirty="0"/>
              <a:t>duplex/half duplex</a:t>
            </a:r>
            <a:r>
              <a:rPr lang="zh-CN" altLang="en-US" sz="2400" b="1" dirty="0"/>
              <a:t>）</a:t>
            </a:r>
            <a:endParaRPr lang="zh-CN" altLang="en-US" sz="2400" b="1" dirty="0"/>
          </a:p>
          <a:p>
            <a:pPr eaLnBrk="1" hangingPunct="1">
              <a:buNone/>
            </a:pPr>
            <a:r>
              <a:rPr lang="zh-CN" altLang="en-US" sz="2000" dirty="0">
                <a:latin typeface="Helvetica" pitchFamily="34" charset="0"/>
              </a:rPr>
              <a:t>        半双工：不能同时收、发</a:t>
            </a:r>
            <a:endParaRPr lang="zh-CN" altLang="en-US" sz="2000" dirty="0">
              <a:latin typeface="Helvetica" pitchFamily="34" charset="0"/>
            </a:endParaRPr>
          </a:p>
          <a:p>
            <a:pPr eaLnBrk="1" hangingPunct="1">
              <a:buNone/>
            </a:pPr>
            <a:r>
              <a:rPr lang="zh-CN" altLang="en-US" sz="2000" dirty="0">
                <a:latin typeface="Helvetica" pitchFamily="34" charset="0"/>
              </a:rPr>
              <a:t>                       共享式以太网总线必须采用此模式</a:t>
            </a:r>
            <a:endParaRPr lang="zh-CN" altLang="en-US" sz="2000" dirty="0">
              <a:latin typeface="Helvetica" pitchFamily="34" charset="0"/>
            </a:endParaRPr>
          </a:p>
          <a:p>
            <a:pPr eaLnBrk="1" hangingPunct="1">
              <a:buNone/>
            </a:pPr>
            <a:r>
              <a:rPr lang="zh-CN" altLang="en-US" sz="2000" dirty="0">
                <a:latin typeface="Helvetica" pitchFamily="34" charset="0"/>
              </a:rPr>
              <a:t>                       采用</a:t>
            </a:r>
            <a:r>
              <a:rPr lang="en-US" altLang="zh-CN" sz="2000" dirty="0">
                <a:latin typeface="Helvetica" pitchFamily="34" charset="0"/>
              </a:rPr>
              <a:t>CSMA/CD</a:t>
            </a:r>
            <a:r>
              <a:rPr lang="zh-CN" altLang="en-US" sz="2000" dirty="0">
                <a:latin typeface="Helvetica" pitchFamily="34" charset="0"/>
              </a:rPr>
              <a:t>机制避免冲突</a:t>
            </a:r>
            <a:endParaRPr lang="zh-CN" altLang="en-US" sz="2000" dirty="0">
              <a:latin typeface="Helvetica" pitchFamily="34" charset="0"/>
            </a:endParaRPr>
          </a:p>
          <a:p>
            <a:pPr eaLnBrk="1" hangingPunct="1">
              <a:buNone/>
            </a:pPr>
            <a:endParaRPr lang="zh-CN" altLang="en-US" sz="2000" dirty="0">
              <a:latin typeface="Helvetica" pitchFamily="34" charset="0"/>
            </a:endParaRPr>
          </a:p>
          <a:p>
            <a:pPr eaLnBrk="1" hangingPunct="1">
              <a:buNone/>
            </a:pPr>
            <a:r>
              <a:rPr lang="zh-CN" altLang="en-US" sz="2000" dirty="0">
                <a:latin typeface="Helvetica" pitchFamily="34" charset="0"/>
              </a:rPr>
              <a:t>        全双工：可同时收、发以太帧</a:t>
            </a:r>
            <a:endParaRPr lang="zh-CN" altLang="en-US" sz="2000" dirty="0">
              <a:latin typeface="Helvetica" pitchFamily="34" charset="0"/>
            </a:endParaRPr>
          </a:p>
          <a:p>
            <a:pPr eaLnBrk="1" hangingPunct="1">
              <a:buNone/>
            </a:pPr>
            <a:r>
              <a:rPr lang="zh-CN" altLang="en-US" sz="2000" dirty="0">
                <a:latin typeface="Helvetica" pitchFamily="34" charset="0"/>
              </a:rPr>
              <a:t>                       不需要</a:t>
            </a:r>
            <a:r>
              <a:rPr lang="en-US" altLang="zh-CN" sz="2000" dirty="0">
                <a:latin typeface="Helvetica" pitchFamily="34" charset="0"/>
              </a:rPr>
              <a:t>CSMA/CD</a:t>
            </a:r>
            <a:r>
              <a:rPr lang="zh-CN" altLang="en-US" sz="2000" dirty="0">
                <a:latin typeface="Helvetica" pitchFamily="34" charset="0"/>
              </a:rPr>
              <a:t>机制</a:t>
            </a:r>
            <a:endParaRPr lang="zh-CN" altLang="en-US" sz="2000" dirty="0">
              <a:latin typeface="Helvetic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p:nvPr>
            <p:ph type="title"/>
          </p:nvPr>
        </p:nvSpPr>
        <p:spPr>
          <a:xfrm>
            <a:off x="3276600" y="304800"/>
            <a:ext cx="4191000" cy="685800"/>
          </a:xfrm>
          <a:solidFill>
            <a:srgbClr val="FFFFFF"/>
          </a:solidFill>
          <a:ln>
            <a:noFill/>
          </a:ln>
        </p:spPr>
        <p:txBody>
          <a:bodyPr/>
          <a:p>
            <a:pPr eaLnBrk="1" hangingPunct="1"/>
            <a:r>
              <a:rPr lang="zh-CN" altLang="en-US" sz="3600" dirty="0"/>
              <a:t>端口属性（四）</a:t>
            </a:r>
            <a:endParaRPr lang="zh-CN" altLang="en-US" sz="3600" dirty="0"/>
          </a:p>
        </p:txBody>
      </p:sp>
      <p:sp>
        <p:nvSpPr>
          <p:cNvPr id="31747" name="Rectangle 3"/>
          <p:cNvSpPr>
            <a:spLocks noGrp="1"/>
          </p:cNvSpPr>
          <p:nvPr>
            <p:ph idx="1"/>
          </p:nvPr>
        </p:nvSpPr>
        <p:spPr>
          <a:xfrm>
            <a:off x="838200" y="1447800"/>
            <a:ext cx="7772400" cy="4038600"/>
          </a:xfrm>
          <a:noFill/>
          <a:ln>
            <a:noFill/>
          </a:ln>
        </p:spPr>
        <p:txBody>
          <a:bodyPr/>
          <a:p>
            <a:pPr eaLnBrk="1" hangingPunct="1">
              <a:lnSpc>
                <a:spcPct val="125000"/>
              </a:lnSpc>
              <a:spcBef>
                <a:spcPct val="0"/>
              </a:spcBef>
              <a:buNone/>
            </a:pPr>
            <a:r>
              <a:rPr lang="zh-CN" altLang="en-US" sz="2000" b="1" dirty="0"/>
              <a:t>流控</a:t>
            </a:r>
            <a:r>
              <a:rPr lang="en-US" altLang="zh-CN" sz="2000" b="1" dirty="0"/>
              <a:t>(flow control)</a:t>
            </a:r>
            <a:endParaRPr lang="en-US" altLang="zh-CN" sz="2000" b="1" dirty="0"/>
          </a:p>
          <a:p>
            <a:pPr eaLnBrk="1" hangingPunct="1">
              <a:lnSpc>
                <a:spcPct val="125000"/>
              </a:lnSpc>
              <a:spcBef>
                <a:spcPct val="0"/>
              </a:spcBef>
              <a:buNone/>
            </a:pPr>
            <a:r>
              <a:rPr lang="en-US" altLang="zh-CN" sz="1800" dirty="0"/>
              <a:t>		</a:t>
            </a:r>
            <a:r>
              <a:rPr lang="zh-CN" altLang="en-US" sz="1800" dirty="0"/>
              <a:t>交换机为每个端口分配一定的缓冲区（或者所有端口共用一块），在数据转发过程中由于源和目的速率不匹配等原因可能导致缓冲区用完，这时将导致数据丢失。流控机制为端口缓冲区设置上下限来实现流量控制。</a:t>
            </a:r>
            <a:endParaRPr lang="zh-CN" altLang="en-US" sz="1800" dirty="0"/>
          </a:p>
          <a:p>
            <a:pPr eaLnBrk="1" hangingPunct="1">
              <a:lnSpc>
                <a:spcPct val="125000"/>
              </a:lnSpc>
              <a:spcBef>
                <a:spcPct val="0"/>
              </a:spcBef>
              <a:buNone/>
            </a:pPr>
            <a:r>
              <a:rPr lang="zh-CN" altLang="en-US" sz="1800" dirty="0"/>
              <a:t>		全双工采用发送</a:t>
            </a:r>
            <a:r>
              <a:rPr lang="en-US" altLang="zh-CN" sz="1800" dirty="0"/>
              <a:t>Pause</a:t>
            </a:r>
            <a:r>
              <a:rPr lang="zh-CN" altLang="en-US" sz="1800" dirty="0"/>
              <a:t>帧的方式通知对端流控信息，目的</a:t>
            </a:r>
            <a:r>
              <a:rPr lang="en-US" altLang="zh-CN" sz="1800" dirty="0"/>
              <a:t>Mac :</a:t>
            </a:r>
            <a:endParaRPr lang="en-US" altLang="zh-CN" sz="1800" dirty="0"/>
          </a:p>
          <a:p>
            <a:pPr eaLnBrk="1" hangingPunct="1">
              <a:lnSpc>
                <a:spcPct val="125000"/>
              </a:lnSpc>
              <a:spcBef>
                <a:spcPct val="0"/>
              </a:spcBef>
              <a:buNone/>
            </a:pPr>
            <a:r>
              <a:rPr lang="en-US" altLang="zh-CN" sz="1800" dirty="0"/>
              <a:t>                        01-80-c2-00-00-01</a:t>
            </a:r>
            <a:endParaRPr lang="en-US" altLang="zh-CN" sz="1600" dirty="0"/>
          </a:p>
          <a:p>
            <a:pPr eaLnBrk="1" hangingPunct="1">
              <a:lnSpc>
                <a:spcPct val="125000"/>
              </a:lnSpc>
              <a:spcBef>
                <a:spcPct val="0"/>
              </a:spcBef>
              <a:buNone/>
            </a:pPr>
            <a:r>
              <a:rPr lang="en-US" altLang="zh-CN" sz="1800" dirty="0"/>
              <a:t>		</a:t>
            </a:r>
            <a:r>
              <a:rPr lang="zh-CN" altLang="en-US" sz="1800" dirty="0"/>
              <a:t>半双工采用背压</a:t>
            </a:r>
            <a:r>
              <a:rPr lang="en-US" altLang="zh-CN" sz="1800" dirty="0"/>
              <a:t>(backpressure)</a:t>
            </a:r>
            <a:r>
              <a:rPr lang="zh-CN" altLang="en-US" sz="1800" dirty="0"/>
              <a:t>方式，利用</a:t>
            </a:r>
            <a:r>
              <a:rPr lang="en-US" altLang="zh-CN" sz="1800" dirty="0">
                <a:latin typeface="Times-Roman" charset="0"/>
              </a:rPr>
              <a:t>CSMA/CD</a:t>
            </a:r>
            <a:r>
              <a:rPr lang="zh-CN" altLang="en-US" sz="1800" dirty="0">
                <a:latin typeface="Times-Roman" charset="0"/>
              </a:rPr>
              <a:t>的机制，在链路上发送一种伪碰撞信号来降低流量。</a:t>
            </a:r>
            <a:endParaRPr lang="zh-CN" altLang="en-US" sz="1800" dirty="0">
              <a:latin typeface="Times-Roman" charset="0"/>
            </a:endParaRPr>
          </a:p>
          <a:p>
            <a:pPr eaLnBrk="1" hangingPunct="1">
              <a:lnSpc>
                <a:spcPct val="125000"/>
              </a:lnSpc>
              <a:spcBef>
                <a:spcPct val="0"/>
              </a:spcBef>
              <a:buNone/>
            </a:pPr>
            <a:endParaRPr lang="zh-CN" altLang="en-US" sz="1800" dirty="0">
              <a:latin typeface="Times-Roman" charset="0"/>
            </a:endParaRPr>
          </a:p>
          <a:p>
            <a:pPr eaLnBrk="1" hangingPunct="1">
              <a:buNone/>
            </a:pPr>
            <a:r>
              <a:rPr lang="zh-CN" altLang="en-US" sz="2000" b="1" i="1" dirty="0"/>
              <a:t>参见</a:t>
            </a:r>
            <a:r>
              <a:rPr lang="en-US" altLang="zh-CN" sz="2000" b="1" i="1" dirty="0"/>
              <a:t>IEEE 802.3x</a:t>
            </a:r>
            <a:endParaRPr lang="en-US" altLang="zh-CN" sz="2000" b="1" i="1" dirty="0"/>
          </a:p>
          <a:p>
            <a:pPr eaLnBrk="1" hangingPunct="1">
              <a:lnSpc>
                <a:spcPct val="125000"/>
              </a:lnSpc>
              <a:spcBef>
                <a:spcPct val="0"/>
              </a:spcBef>
              <a:buNone/>
            </a:pPr>
            <a:endParaRPr lang="en-US" altLang="zh-CN" sz="1800" dirty="0">
              <a:latin typeface="Times-Roman"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p:nvPr>
            <p:ph type="title"/>
          </p:nvPr>
        </p:nvSpPr>
        <p:spPr>
          <a:xfrm>
            <a:off x="3276600" y="457200"/>
            <a:ext cx="4648200" cy="609600"/>
          </a:xfrm>
          <a:solidFill>
            <a:srgbClr val="FFFFFF"/>
          </a:solidFill>
          <a:ln>
            <a:noFill/>
          </a:ln>
        </p:spPr>
        <p:txBody>
          <a:bodyPr/>
          <a:p>
            <a:pPr eaLnBrk="1" hangingPunct="1"/>
            <a:r>
              <a:rPr lang="zh-CN" altLang="en-US" sz="3600" dirty="0"/>
              <a:t>端口属性（五）</a:t>
            </a:r>
            <a:endParaRPr lang="zh-CN" altLang="en-US" sz="3600" dirty="0"/>
          </a:p>
        </p:txBody>
      </p:sp>
      <p:sp>
        <p:nvSpPr>
          <p:cNvPr id="32771" name="Rectangle 25"/>
          <p:cNvSpPr>
            <a:spLocks noGrp="1"/>
          </p:cNvSpPr>
          <p:nvPr>
            <p:ph idx="1"/>
          </p:nvPr>
        </p:nvSpPr>
        <p:spPr>
          <a:xfrm>
            <a:off x="1143000" y="1295400"/>
            <a:ext cx="6705600" cy="4114800"/>
          </a:xfrm>
          <a:noFill/>
          <a:ln>
            <a:noFill/>
          </a:ln>
        </p:spPr>
        <p:txBody>
          <a:bodyPr/>
          <a:p>
            <a:pPr eaLnBrk="1" hangingPunct="1">
              <a:lnSpc>
                <a:spcPct val="90000"/>
              </a:lnSpc>
              <a:buNone/>
            </a:pPr>
            <a:r>
              <a:rPr lang="zh-CN" altLang="en-US" sz="2400" b="1" dirty="0"/>
              <a:t>端口捆绑</a:t>
            </a:r>
            <a:r>
              <a:rPr lang="en-US" altLang="zh-CN" sz="2400" b="1" dirty="0"/>
              <a:t>(Link Aggregation/Trunk / load sharing)</a:t>
            </a:r>
            <a:endParaRPr lang="en-US" altLang="zh-CN" sz="2400" b="1" dirty="0"/>
          </a:p>
          <a:p>
            <a:pPr eaLnBrk="1" hangingPunct="1">
              <a:lnSpc>
                <a:spcPct val="90000"/>
              </a:lnSpc>
              <a:buNone/>
            </a:pPr>
            <a:endParaRPr lang="en-US" altLang="zh-CN" sz="2000" b="1" dirty="0"/>
          </a:p>
          <a:p>
            <a:pPr eaLnBrk="1" hangingPunct="1">
              <a:lnSpc>
                <a:spcPct val="90000"/>
              </a:lnSpc>
              <a:buNone/>
            </a:pPr>
            <a:r>
              <a:rPr lang="zh-CN" altLang="en-US" sz="2000" dirty="0"/>
              <a:t>作用：</a:t>
            </a:r>
            <a:endParaRPr lang="zh-CN" altLang="en-US" sz="2000" dirty="0"/>
          </a:p>
          <a:p>
            <a:pPr eaLnBrk="1" hangingPunct="1">
              <a:lnSpc>
                <a:spcPct val="90000"/>
              </a:lnSpc>
              <a:buNone/>
            </a:pPr>
            <a:r>
              <a:rPr lang="zh-CN" altLang="en-US" sz="2000" dirty="0"/>
              <a:t>      	 增加带宽、负载均衡、链路备份</a:t>
            </a:r>
            <a:endParaRPr lang="zh-CN" altLang="en-US" sz="2000" dirty="0"/>
          </a:p>
          <a:p>
            <a:pPr eaLnBrk="1" hangingPunct="1">
              <a:lnSpc>
                <a:spcPct val="90000"/>
              </a:lnSpc>
              <a:buNone/>
            </a:pPr>
            <a:r>
              <a:rPr lang="zh-CN" altLang="en-US" sz="2000" dirty="0"/>
              <a:t>原理：</a:t>
            </a:r>
            <a:endParaRPr lang="zh-CN" altLang="en-US" sz="2000" dirty="0"/>
          </a:p>
          <a:p>
            <a:pPr eaLnBrk="1" hangingPunct="1">
              <a:lnSpc>
                <a:spcPct val="90000"/>
              </a:lnSpc>
              <a:buNone/>
            </a:pPr>
            <a:r>
              <a:rPr lang="zh-CN" altLang="en-US" sz="2000" dirty="0"/>
              <a:t>	 	根据一定的规则计算数据的出端口来实现均衡。</a:t>
            </a:r>
            <a:endParaRPr lang="zh-CN" altLang="en-US" sz="2000" dirty="0"/>
          </a:p>
          <a:p>
            <a:pPr eaLnBrk="1" hangingPunct="1">
              <a:lnSpc>
                <a:spcPct val="90000"/>
              </a:lnSpc>
              <a:buNone/>
            </a:pPr>
            <a:r>
              <a:rPr lang="zh-CN" altLang="en-US" sz="2000" dirty="0"/>
              <a:t>规则：</a:t>
            </a:r>
            <a:endParaRPr lang="zh-CN" altLang="en-US" sz="2000" dirty="0"/>
          </a:p>
          <a:p>
            <a:pPr eaLnBrk="1" hangingPunct="1">
              <a:lnSpc>
                <a:spcPct val="90000"/>
              </a:lnSpc>
              <a:buNone/>
            </a:pPr>
            <a:r>
              <a:rPr lang="zh-CN" altLang="en-US" sz="2000" dirty="0"/>
              <a:t>               源</a:t>
            </a:r>
            <a:r>
              <a:rPr lang="en-US" altLang="zh-CN" sz="2000" dirty="0"/>
              <a:t>MAC</a:t>
            </a:r>
            <a:r>
              <a:rPr lang="zh-CN" altLang="en-US" sz="2000" dirty="0"/>
              <a:t>、目的</a:t>
            </a:r>
            <a:r>
              <a:rPr lang="en-US" altLang="zh-CN" sz="2000" dirty="0"/>
              <a:t>MAC</a:t>
            </a:r>
            <a:r>
              <a:rPr lang="zh-CN" altLang="en-US" sz="2000" dirty="0"/>
              <a:t>、源／目的</a:t>
            </a:r>
            <a:r>
              <a:rPr lang="en-US" altLang="zh-CN" sz="2000" dirty="0"/>
              <a:t>MAC</a:t>
            </a:r>
            <a:r>
              <a:rPr lang="zh-CN" altLang="en-US" sz="2000" dirty="0"/>
              <a:t>组合、</a:t>
            </a:r>
            <a:endParaRPr lang="zh-CN" altLang="en-US" sz="2000" dirty="0"/>
          </a:p>
          <a:p>
            <a:pPr eaLnBrk="1" hangingPunct="1">
              <a:lnSpc>
                <a:spcPct val="90000"/>
              </a:lnSpc>
              <a:buNone/>
            </a:pPr>
            <a:r>
              <a:rPr lang="zh-CN" altLang="en-US" sz="2000" dirty="0"/>
              <a:t>               源</a:t>
            </a:r>
            <a:r>
              <a:rPr lang="en-US" altLang="zh-CN" sz="2000" dirty="0"/>
              <a:t>IP</a:t>
            </a:r>
            <a:r>
              <a:rPr lang="zh-CN" altLang="en-US" sz="2000" dirty="0"/>
              <a:t>、目的</a:t>
            </a:r>
            <a:r>
              <a:rPr lang="en-US" altLang="zh-CN" sz="2000" dirty="0"/>
              <a:t>IP</a:t>
            </a:r>
            <a:r>
              <a:rPr lang="zh-CN" altLang="en-US" sz="2000" dirty="0"/>
              <a:t>，源</a:t>
            </a:r>
            <a:r>
              <a:rPr lang="en-US" altLang="zh-CN" sz="2000" dirty="0"/>
              <a:t>IP</a:t>
            </a:r>
            <a:r>
              <a:rPr lang="zh-CN" altLang="en-US" sz="2000" dirty="0"/>
              <a:t>／目的</a:t>
            </a:r>
            <a:r>
              <a:rPr lang="en-US" altLang="zh-CN" sz="2000" dirty="0"/>
              <a:t>IP</a:t>
            </a:r>
            <a:r>
              <a:rPr lang="zh-CN" altLang="en-US" sz="2000" dirty="0"/>
              <a:t>组合</a:t>
            </a:r>
            <a:endParaRPr lang="zh-CN" altLang="en-US" sz="2000" dirty="0"/>
          </a:p>
          <a:p>
            <a:pPr eaLnBrk="1" hangingPunct="1">
              <a:lnSpc>
                <a:spcPct val="90000"/>
              </a:lnSpc>
              <a:buNone/>
            </a:pPr>
            <a:endParaRPr lang="zh-CN" altLang="en-US" sz="2000" dirty="0"/>
          </a:p>
          <a:p>
            <a:pPr eaLnBrk="1" hangingPunct="1">
              <a:lnSpc>
                <a:spcPct val="90000"/>
              </a:lnSpc>
              <a:buNone/>
            </a:pPr>
            <a:r>
              <a:rPr lang="zh-CN" altLang="en-US" sz="2400" b="1" i="1" dirty="0"/>
              <a:t>参见</a:t>
            </a:r>
            <a:r>
              <a:rPr lang="en-US" altLang="zh-CN" sz="2400" b="1" i="1" dirty="0"/>
              <a:t>IEEE 802.3ad</a:t>
            </a:r>
            <a:endParaRPr lang="en-US" altLang="zh-CN" sz="2400" b="1" i="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2"/>
          <p:cNvSpPr/>
          <p:nvPr>
            <p:ph type="title"/>
          </p:nvPr>
        </p:nvSpPr>
        <p:spPr>
          <a:xfrm>
            <a:off x="3200400" y="381000"/>
            <a:ext cx="4572000" cy="609600"/>
          </a:xfrm>
          <a:solidFill>
            <a:srgbClr val="FFFFFF"/>
          </a:solidFill>
          <a:ln>
            <a:noFill/>
          </a:ln>
        </p:spPr>
        <p:txBody>
          <a:bodyPr/>
          <a:p>
            <a:pPr eaLnBrk="1" hangingPunct="1"/>
            <a:r>
              <a:rPr lang="zh-CN" altLang="en-US" sz="3600" dirty="0"/>
              <a:t>端口属性（六）</a:t>
            </a:r>
            <a:endParaRPr lang="zh-CN" altLang="en-US" sz="3600" dirty="0"/>
          </a:p>
        </p:txBody>
      </p:sp>
      <p:sp>
        <p:nvSpPr>
          <p:cNvPr id="33795" name="AutoShape 19"/>
          <p:cNvSpPr/>
          <p:nvPr/>
        </p:nvSpPr>
        <p:spPr>
          <a:xfrm>
            <a:off x="5791200" y="1676400"/>
            <a:ext cx="2895600" cy="1295400"/>
          </a:xfrm>
          <a:prstGeom prst="wedgeRoundRectCallout">
            <a:avLst>
              <a:gd name="adj1" fmla="val -43750"/>
              <a:gd name="adj2" fmla="val 70000"/>
              <a:gd name="adj3" fmla="val 16667"/>
            </a:avLst>
          </a:prstGeom>
          <a:noFill/>
          <a:ln w="9525">
            <a:noFill/>
          </a:ln>
        </p:spPr>
        <p:txBody>
          <a:bodyPr/>
          <a:p>
            <a:pPr lvl="0" algn="ctr" eaLnBrk="1" hangingPunct="1">
              <a:lnSpc>
                <a:spcPct val="90000"/>
              </a:lnSpc>
              <a:spcBef>
                <a:spcPct val="20000"/>
              </a:spcBef>
              <a:buClr>
                <a:schemeClr val="accent2"/>
              </a:buClr>
              <a:buSzPct val="80000"/>
              <a:buFont typeface="Wingdings" panose="05000000000000000000" pitchFamily="2" charset="2"/>
              <a:buChar char="l"/>
            </a:pPr>
            <a:endParaRPr lang="zh-CN" altLang="zh-CN" dirty="0">
              <a:latin typeface="Times New Roman" panose="02020603050405020304" pitchFamily="18" charset="0"/>
              <a:ea typeface="宋体" panose="02010600030101010101" pitchFamily="2" charset="-122"/>
            </a:endParaRPr>
          </a:p>
        </p:txBody>
      </p:sp>
      <p:sp>
        <p:nvSpPr>
          <p:cNvPr id="33796" name="Rectangle 46"/>
          <p:cNvSpPr>
            <a:spLocks noGrp="1"/>
          </p:cNvSpPr>
          <p:nvPr>
            <p:ph idx="1"/>
          </p:nvPr>
        </p:nvSpPr>
        <p:spPr>
          <a:xfrm>
            <a:off x="990600" y="1524000"/>
            <a:ext cx="6934200" cy="2438400"/>
          </a:xfrm>
          <a:noFill/>
          <a:ln>
            <a:noFill/>
          </a:ln>
        </p:spPr>
        <p:txBody>
          <a:bodyPr/>
          <a:p>
            <a:pPr eaLnBrk="1" hangingPunct="1">
              <a:buNone/>
            </a:pPr>
            <a:r>
              <a:rPr lang="zh-CN" altLang="en-US" sz="2400" b="1" dirty="0"/>
              <a:t>端口镜象</a:t>
            </a:r>
            <a:r>
              <a:rPr lang="en-US" altLang="zh-CN" sz="2400" b="1" dirty="0"/>
              <a:t>(port mirror)</a:t>
            </a:r>
            <a:endParaRPr lang="en-US" altLang="zh-CN" sz="2400" b="1" dirty="0"/>
          </a:p>
          <a:p>
            <a:pPr eaLnBrk="1" hangingPunct="1">
              <a:buNone/>
            </a:pPr>
            <a:r>
              <a:rPr lang="en-US" altLang="zh-CN" sz="2000" dirty="0"/>
              <a:t>        </a:t>
            </a:r>
            <a:r>
              <a:rPr lang="zh-CN" altLang="en-US" sz="2000" dirty="0"/>
              <a:t>作用：</a:t>
            </a:r>
            <a:endParaRPr lang="zh-CN" altLang="en-US" sz="2000" dirty="0"/>
          </a:p>
          <a:p>
            <a:pPr eaLnBrk="1" hangingPunct="1">
              <a:buNone/>
            </a:pPr>
            <a:r>
              <a:rPr lang="zh-CN" altLang="en-US" sz="2000" dirty="0"/>
              <a:t>      	网络</a:t>
            </a:r>
            <a:r>
              <a:rPr lang="zh-CN" altLang="en-US" sz="2000" dirty="0">
                <a:latin typeface="宋体" panose="02010600030101010101" pitchFamily="2" charset="-122"/>
              </a:rPr>
              <a:t>诊断、流量监控</a:t>
            </a:r>
            <a:endParaRPr lang="zh-CN" altLang="en-US" sz="2000" dirty="0"/>
          </a:p>
          <a:p>
            <a:pPr eaLnBrk="1" hangingPunct="1">
              <a:buNone/>
            </a:pPr>
            <a:r>
              <a:rPr lang="zh-CN" altLang="en-US" sz="2000" dirty="0"/>
              <a:t>        原理：</a:t>
            </a:r>
            <a:endParaRPr lang="zh-CN" altLang="en-US" sz="2000" dirty="0"/>
          </a:p>
          <a:p>
            <a:pPr eaLnBrk="1" hangingPunct="1">
              <a:buNone/>
            </a:pPr>
            <a:r>
              <a:rPr lang="zh-CN" altLang="en-US" sz="2000" dirty="0"/>
              <a:t>	 	将</a:t>
            </a:r>
            <a:r>
              <a:rPr lang="en-US" altLang="zh-CN" sz="2000" dirty="0"/>
              <a:t>mirror</a:t>
            </a:r>
            <a:r>
              <a:rPr lang="zh-CN" altLang="en-US" sz="2000" dirty="0"/>
              <a:t>源端口的数据复制一份到</a:t>
            </a:r>
            <a:r>
              <a:rPr lang="en-US" altLang="zh-CN" sz="2000" dirty="0"/>
              <a:t>mirror</a:t>
            </a:r>
            <a:r>
              <a:rPr lang="zh-CN" altLang="en-US" sz="2000" dirty="0"/>
              <a:t>目的端口</a:t>
            </a:r>
            <a:endParaRPr lang="zh-CN" alt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Rectangle 2"/>
          <p:cNvSpPr/>
          <p:nvPr>
            <p:ph type="title"/>
          </p:nvPr>
        </p:nvSpPr>
        <p:spPr>
          <a:xfrm>
            <a:off x="2895600" y="381000"/>
            <a:ext cx="5029200" cy="685800"/>
          </a:xfrm>
          <a:solidFill>
            <a:srgbClr val="FFFFFF"/>
          </a:solidFill>
          <a:ln>
            <a:noFill/>
          </a:ln>
        </p:spPr>
        <p:txBody>
          <a:bodyPr/>
          <a:p>
            <a:pPr eaLnBrk="1" hangingPunct="1"/>
            <a:r>
              <a:rPr lang="zh-CN" altLang="en-US" sz="3600" dirty="0"/>
              <a:t>生成树协议</a:t>
            </a:r>
            <a:r>
              <a:rPr lang="en-US" altLang="zh-CN" sz="3600" dirty="0"/>
              <a:t>(</a:t>
            </a:r>
            <a:r>
              <a:rPr lang="zh-CN" altLang="en-US" sz="3600" dirty="0">
                <a:solidFill>
                  <a:schemeClr val="folHlink"/>
                </a:solidFill>
              </a:rPr>
              <a:t>一</a:t>
            </a:r>
            <a:r>
              <a:rPr lang="en-US" altLang="zh-CN" sz="3600" dirty="0"/>
              <a:t>)</a:t>
            </a:r>
            <a:endParaRPr lang="en-US" altLang="zh-CN" sz="3600" dirty="0"/>
          </a:p>
        </p:txBody>
      </p:sp>
      <p:sp>
        <p:nvSpPr>
          <p:cNvPr id="34819" name="Rectangle 3"/>
          <p:cNvSpPr/>
          <p:nvPr>
            <p:ph idx="1"/>
          </p:nvPr>
        </p:nvSpPr>
        <p:spPr>
          <a:xfrm>
            <a:off x="990600" y="1447800"/>
            <a:ext cx="7467600" cy="3505200"/>
          </a:xfrm>
          <a:solidFill>
            <a:srgbClr val="FFFFFF"/>
          </a:solidFill>
          <a:ln>
            <a:noFill/>
          </a:ln>
        </p:spPr>
        <p:txBody>
          <a:bodyPr/>
          <a:p>
            <a:pPr eaLnBrk="1" hangingPunct="1">
              <a:buNone/>
            </a:pPr>
            <a:r>
              <a:rPr lang="zh-CN" altLang="en-US" sz="2000" dirty="0"/>
              <a:t>标准        </a:t>
            </a:r>
            <a:r>
              <a:rPr lang="en-US" altLang="zh-CN" sz="2000" dirty="0"/>
              <a:t>IEEE802.1D</a:t>
            </a:r>
            <a:endParaRPr lang="en-US" altLang="zh-CN" sz="2000" dirty="0"/>
          </a:p>
          <a:p>
            <a:pPr eaLnBrk="1" hangingPunct="1">
              <a:buNone/>
            </a:pPr>
            <a:endParaRPr lang="en-US" altLang="zh-CN" sz="2000" dirty="0"/>
          </a:p>
          <a:p>
            <a:pPr eaLnBrk="1" hangingPunct="1">
              <a:buNone/>
            </a:pPr>
            <a:r>
              <a:rPr lang="zh-CN" altLang="en-US" sz="2000" dirty="0"/>
              <a:t>作用        </a:t>
            </a:r>
            <a:r>
              <a:rPr lang="zh-CN" altLang="en-US" sz="2000" dirty="0">
                <a:latin typeface="宋体" panose="02010600030101010101" pitchFamily="2" charset="-122"/>
              </a:rPr>
              <a:t>提供了网络动态冗余切换机制</a:t>
            </a:r>
            <a:r>
              <a:rPr lang="zh-CN" altLang="en-US" sz="2000" dirty="0"/>
              <a:t> </a:t>
            </a:r>
            <a:endParaRPr lang="zh-CN" altLang="en-US" sz="2000" dirty="0"/>
          </a:p>
          <a:p>
            <a:pPr eaLnBrk="1" hangingPunct="1">
              <a:buNone/>
            </a:pPr>
            <a:r>
              <a:rPr lang="zh-CN" altLang="en-US" sz="2000" dirty="0"/>
              <a:t>		  避免</a:t>
            </a:r>
            <a:r>
              <a:rPr lang="zh-CN" altLang="en-US" sz="2000" dirty="0">
                <a:latin typeface="宋体" panose="02010600030101010101" pitchFamily="2" charset="-122"/>
                <a:ea typeface="Times New Roman" panose="02020603050405020304" pitchFamily="18" charset="0"/>
              </a:rPr>
              <a:t>网络回路</a:t>
            </a:r>
            <a:r>
              <a:rPr lang="zh-CN" altLang="en-US" sz="2000" dirty="0">
                <a:latin typeface="宋体" panose="02010600030101010101" pitchFamily="2" charset="-122"/>
              </a:rPr>
              <a:t>、</a:t>
            </a:r>
            <a:r>
              <a:rPr lang="zh-CN" altLang="en-US" sz="2000" dirty="0"/>
              <a:t>抑制广播风暴  </a:t>
            </a:r>
            <a:endParaRPr lang="zh-CN" altLang="en-US" sz="2000" dirty="0"/>
          </a:p>
          <a:p>
            <a:pPr eaLnBrk="1" hangingPunct="1">
              <a:buNone/>
            </a:pPr>
            <a:endParaRPr lang="zh-CN" altLang="en-US" sz="2000" dirty="0"/>
          </a:p>
          <a:p>
            <a:pPr eaLnBrk="1" hangingPunct="1">
              <a:buNone/>
            </a:pPr>
            <a:r>
              <a:rPr lang="zh-CN" altLang="en-US" sz="2000" dirty="0"/>
              <a:t>原理        通过设备间交互</a:t>
            </a:r>
            <a:r>
              <a:rPr lang="en-US" altLang="zh-CN" sz="2000" dirty="0"/>
              <a:t>BPDU</a:t>
            </a:r>
            <a:r>
              <a:rPr lang="zh-CN" altLang="en-US" sz="2000" dirty="0"/>
              <a:t>数据将实际网络中的图状</a:t>
            </a:r>
            <a:endParaRPr lang="zh-CN" altLang="en-US" sz="2000" dirty="0"/>
          </a:p>
          <a:p>
            <a:pPr eaLnBrk="1" hangingPunct="1">
              <a:buNone/>
            </a:pPr>
            <a:r>
              <a:rPr lang="zh-CN" altLang="en-US" sz="2000" dirty="0"/>
              <a:t>                结构协商计算成树状结构，确保任何一点</a:t>
            </a:r>
            <a:r>
              <a:rPr lang="zh-CN" altLang="en-US" sz="2000" dirty="0">
                <a:latin typeface="宋体" panose="02010600030101010101" pitchFamily="2" charset="-122"/>
              </a:rPr>
              <a:t>到每个</a:t>
            </a:r>
            <a:endParaRPr lang="zh-CN" altLang="en-US" sz="2000" dirty="0">
              <a:latin typeface="宋体" panose="02010600030101010101" pitchFamily="2" charset="-122"/>
            </a:endParaRPr>
          </a:p>
          <a:p>
            <a:pPr eaLnBrk="1" hangingPunct="1">
              <a:buNone/>
            </a:pPr>
            <a:r>
              <a:rPr lang="zh-CN" altLang="en-US" sz="2000" dirty="0">
                <a:latin typeface="宋体" panose="02010600030101010101" pitchFamily="2" charset="-122"/>
              </a:rPr>
              <a:t>        目的地只有一条路径，</a:t>
            </a:r>
            <a:r>
              <a:rPr lang="zh-CN" altLang="en-US" sz="2000" dirty="0"/>
              <a:t>解除环路，抑制风暴，</a:t>
            </a:r>
            <a:endParaRPr lang="zh-CN" altLang="en-US" sz="2000" dirty="0"/>
          </a:p>
          <a:p>
            <a:pPr eaLnBrk="1" hangingPunct="1">
              <a:buNone/>
            </a:pPr>
            <a:r>
              <a:rPr lang="zh-CN" altLang="en-US" sz="2000" dirty="0"/>
              <a:t>                提供冗余。</a:t>
            </a:r>
            <a:endParaRPr lang="zh-CN" alt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2"/>
          <p:cNvSpPr/>
          <p:nvPr>
            <p:ph type="title"/>
          </p:nvPr>
        </p:nvSpPr>
        <p:spPr>
          <a:xfrm>
            <a:off x="2819400" y="304800"/>
            <a:ext cx="5029200" cy="609600"/>
          </a:xfrm>
          <a:solidFill>
            <a:srgbClr val="FFFFFF"/>
          </a:solidFill>
          <a:ln>
            <a:noFill/>
          </a:ln>
        </p:spPr>
        <p:txBody>
          <a:bodyPr/>
          <a:p>
            <a:pPr eaLnBrk="1" hangingPunct="1"/>
            <a:r>
              <a:rPr lang="zh-CN" altLang="en-US" sz="3600" dirty="0"/>
              <a:t>生成树协议</a:t>
            </a:r>
            <a:r>
              <a:rPr lang="en-US" altLang="zh-CN" sz="3600" dirty="0"/>
              <a:t>(</a:t>
            </a:r>
            <a:r>
              <a:rPr lang="zh-CN" altLang="en-US" sz="3600" dirty="0"/>
              <a:t>二</a:t>
            </a:r>
            <a:r>
              <a:rPr lang="en-US" altLang="zh-CN" sz="3600" dirty="0"/>
              <a:t>)</a:t>
            </a:r>
            <a:endParaRPr lang="en-US" altLang="zh-CN" sz="3600" dirty="0"/>
          </a:p>
        </p:txBody>
      </p:sp>
      <p:sp>
        <p:nvSpPr>
          <p:cNvPr id="35843" name="Rectangle 43"/>
          <p:cNvSpPr>
            <a:spLocks noGrp="1"/>
          </p:cNvSpPr>
          <p:nvPr>
            <p:ph idx="1"/>
          </p:nvPr>
        </p:nvSpPr>
        <p:spPr>
          <a:xfrm>
            <a:off x="838200" y="1219200"/>
            <a:ext cx="7772400" cy="4495800"/>
          </a:xfrm>
          <a:noFill/>
          <a:ln>
            <a:noFill/>
          </a:ln>
        </p:spPr>
        <p:txBody>
          <a:bodyPr/>
          <a:p>
            <a:pPr eaLnBrk="1" hangingPunct="1">
              <a:buNone/>
            </a:pPr>
            <a:r>
              <a:rPr lang="zh-CN" altLang="en-US" sz="2400" b="1" dirty="0"/>
              <a:t>基本术语：</a:t>
            </a:r>
            <a:endParaRPr lang="zh-CN" altLang="en-US" sz="2400" b="1" dirty="0"/>
          </a:p>
          <a:p>
            <a:pPr eaLnBrk="1" hangingPunct="1">
              <a:buNone/>
            </a:pPr>
            <a:endParaRPr lang="zh-CN" altLang="en-US" sz="2400" b="1" dirty="0"/>
          </a:p>
          <a:p>
            <a:pPr eaLnBrk="1" hangingPunct="1">
              <a:lnSpc>
                <a:spcPct val="125000"/>
              </a:lnSpc>
              <a:spcBef>
                <a:spcPct val="0"/>
              </a:spcBef>
              <a:buNone/>
            </a:pPr>
            <a:r>
              <a:rPr lang="zh-CN" altLang="en-US" sz="1800" b="1" dirty="0">
                <a:latin typeface="Arial" panose="020B0604020202020204" pitchFamily="34" charset="0"/>
              </a:rPr>
              <a:t>		</a:t>
            </a:r>
            <a:r>
              <a:rPr lang="en-US" altLang="zh-CN" sz="1800" b="1" dirty="0">
                <a:latin typeface="Arial" panose="020B0604020202020204" pitchFamily="34" charset="0"/>
              </a:rPr>
              <a:t>Designated Root </a:t>
            </a:r>
            <a:r>
              <a:rPr lang="zh-CN" altLang="en-US" sz="1800" b="1" dirty="0">
                <a:latin typeface="宋体" panose="02010600030101010101" pitchFamily="2" charset="-122"/>
              </a:rPr>
              <a:t>（</a:t>
            </a:r>
            <a:r>
              <a:rPr lang="zh-CN" altLang="en-US" sz="1800" b="1" dirty="0">
                <a:latin typeface="Arial" panose="020B0604020202020204" pitchFamily="34" charset="0"/>
              </a:rPr>
              <a:t> </a:t>
            </a:r>
            <a:r>
              <a:rPr lang="zh-CN" altLang="en-US" sz="1800" b="1" dirty="0">
                <a:latin typeface="宋体" panose="02010600030101010101" pitchFamily="2" charset="-122"/>
              </a:rPr>
              <a:t>根桥的桥</a:t>
            </a:r>
            <a:r>
              <a:rPr lang="en-US" altLang="zh-CN" sz="1800" b="1" dirty="0">
                <a:latin typeface="Arial" panose="020B0604020202020204" pitchFamily="34" charset="0"/>
              </a:rPr>
              <a:t>ID </a:t>
            </a:r>
            <a:r>
              <a:rPr lang="zh-CN" altLang="en-US" sz="1800" b="1" dirty="0">
                <a:latin typeface="宋体" panose="02010600030101010101" pitchFamily="2" charset="-122"/>
              </a:rPr>
              <a:t>）</a:t>
            </a:r>
            <a:r>
              <a:rPr lang="zh-CN" altLang="en-US" sz="1800" b="1" dirty="0">
                <a:latin typeface="Arial" panose="020B0604020202020204" pitchFamily="34" charset="0"/>
                <a:ea typeface="Arial" panose="020B0604020202020204" pitchFamily="34" charset="0"/>
              </a:rPr>
              <a:t> </a:t>
            </a:r>
            <a:endParaRPr lang="zh-CN" altLang="en-US" sz="1800" b="1" dirty="0">
              <a:latin typeface="Arial" panose="020B0604020202020204" pitchFamily="34" charset="0"/>
              <a:ea typeface="Arial" panose="020B0604020202020204" pitchFamily="34" charset="0"/>
            </a:endParaRPr>
          </a:p>
          <a:p>
            <a:pPr eaLnBrk="1" hangingPunct="1">
              <a:lnSpc>
                <a:spcPct val="125000"/>
              </a:lnSpc>
              <a:spcBef>
                <a:spcPct val="0"/>
              </a:spcBef>
              <a:buNone/>
            </a:pPr>
            <a:r>
              <a:rPr lang="zh-CN" altLang="en-US" sz="1800" b="1" dirty="0">
                <a:latin typeface="Arial" panose="020B0604020202020204" pitchFamily="34" charset="0"/>
                <a:ea typeface="Arial" panose="020B0604020202020204" pitchFamily="34" charset="0"/>
              </a:rPr>
              <a:t>		</a:t>
            </a:r>
            <a:r>
              <a:rPr lang="en-US" altLang="zh-CN" sz="1800" b="1" dirty="0">
                <a:latin typeface="Arial" panose="020B0604020202020204" pitchFamily="34" charset="0"/>
                <a:ea typeface="Arial" panose="020B0604020202020204" pitchFamily="34" charset="0"/>
              </a:rPr>
              <a:t>Root Path Cost </a:t>
            </a:r>
            <a:r>
              <a:rPr lang="zh-CN" altLang="en-US" sz="1800" b="1" dirty="0">
                <a:latin typeface="宋体" panose="02010600030101010101" pitchFamily="2" charset="-122"/>
              </a:rPr>
              <a:t>（</a:t>
            </a:r>
            <a:r>
              <a:rPr lang="zh-CN" altLang="en-US" sz="1800" b="1" dirty="0">
                <a:latin typeface="Arial" panose="020B0604020202020204" pitchFamily="34" charset="0"/>
                <a:ea typeface="Arial" panose="020B0604020202020204" pitchFamily="34" charset="0"/>
              </a:rPr>
              <a:t> </a:t>
            </a:r>
            <a:r>
              <a:rPr lang="zh-CN" altLang="en-US" sz="1800" b="1" dirty="0">
                <a:latin typeface="宋体" panose="02010600030101010101" pitchFamily="2" charset="-122"/>
              </a:rPr>
              <a:t>从本桥到达根桥的路径消费</a:t>
            </a:r>
            <a:r>
              <a:rPr lang="zh-CN" altLang="en-US" sz="1800" b="1" dirty="0">
                <a:latin typeface="Arial" panose="020B0604020202020204" pitchFamily="34" charset="0"/>
                <a:ea typeface="Arial" panose="020B0604020202020204" pitchFamily="34" charset="0"/>
              </a:rPr>
              <a:t> </a:t>
            </a:r>
            <a:r>
              <a:rPr lang="zh-CN" altLang="en-US" sz="1800" b="1" dirty="0">
                <a:latin typeface="宋体" panose="02010600030101010101" pitchFamily="2" charset="-122"/>
              </a:rPr>
              <a:t>）</a:t>
            </a:r>
            <a:r>
              <a:rPr lang="zh-CN" altLang="en-US" sz="1800" dirty="0"/>
              <a:t> </a:t>
            </a:r>
            <a:endParaRPr lang="zh-CN" altLang="en-US" sz="1800" dirty="0"/>
          </a:p>
          <a:p>
            <a:pPr eaLnBrk="1" hangingPunct="1">
              <a:lnSpc>
                <a:spcPct val="125000"/>
              </a:lnSpc>
              <a:spcBef>
                <a:spcPct val="0"/>
              </a:spcBef>
              <a:buNone/>
            </a:pPr>
            <a:r>
              <a:rPr lang="zh-CN" altLang="en-US" sz="1800" b="1" dirty="0">
                <a:latin typeface="Arial" panose="020B0604020202020204" pitchFamily="34" charset="0"/>
                <a:ea typeface="Arial" panose="020B0604020202020204" pitchFamily="34" charset="0"/>
              </a:rPr>
              <a:t>		</a:t>
            </a:r>
            <a:r>
              <a:rPr lang="en-US" altLang="zh-CN" sz="1800" b="1" dirty="0">
                <a:latin typeface="Arial" panose="020B0604020202020204" pitchFamily="34" charset="0"/>
                <a:ea typeface="Arial" panose="020B0604020202020204" pitchFamily="34" charset="0"/>
              </a:rPr>
              <a:t>Root Port ( </a:t>
            </a:r>
            <a:r>
              <a:rPr lang="zh-CN" altLang="en-US" sz="1800" b="1" dirty="0">
                <a:latin typeface="宋体" panose="02010600030101010101" pitchFamily="2" charset="-122"/>
              </a:rPr>
              <a:t>本桥的根端口</a:t>
            </a:r>
            <a:r>
              <a:rPr lang="zh-CN" altLang="en-US" sz="1800" b="1" dirty="0">
                <a:latin typeface="Arial" panose="020B0604020202020204" pitchFamily="34" charset="0"/>
                <a:ea typeface="Arial" panose="020B0604020202020204" pitchFamily="34" charset="0"/>
              </a:rPr>
              <a:t> </a:t>
            </a:r>
            <a:r>
              <a:rPr lang="en-US" altLang="zh-CN" sz="1800" b="1" dirty="0">
                <a:latin typeface="Arial" panose="020B0604020202020204" pitchFamily="34" charset="0"/>
                <a:ea typeface="Arial" panose="020B0604020202020204" pitchFamily="34" charset="0"/>
              </a:rPr>
              <a:t>)</a:t>
            </a:r>
            <a:r>
              <a:rPr lang="en-US" altLang="zh-CN" sz="1800" dirty="0"/>
              <a:t> </a:t>
            </a:r>
            <a:endParaRPr lang="en-US" altLang="zh-CN" sz="1800" dirty="0"/>
          </a:p>
          <a:p>
            <a:pPr eaLnBrk="1" hangingPunct="1">
              <a:lnSpc>
                <a:spcPct val="125000"/>
              </a:lnSpc>
              <a:spcBef>
                <a:spcPct val="0"/>
              </a:spcBef>
              <a:buNone/>
            </a:pPr>
            <a:r>
              <a:rPr lang="en-US" altLang="zh-CN" sz="1800" b="1" dirty="0">
                <a:latin typeface="Arial" panose="020B0604020202020204" pitchFamily="34" charset="0"/>
                <a:ea typeface="Arial" panose="020B0604020202020204" pitchFamily="34" charset="0"/>
              </a:rPr>
              <a:t>		Max Age ( </a:t>
            </a:r>
            <a:r>
              <a:rPr lang="zh-CN" altLang="en-US" sz="1800" b="1" dirty="0">
                <a:latin typeface="宋体" panose="02010600030101010101" pitchFamily="2" charset="-122"/>
              </a:rPr>
              <a:t>根桥的</a:t>
            </a:r>
            <a:r>
              <a:rPr lang="en-US" altLang="zh-CN" sz="1800" b="1" dirty="0">
                <a:latin typeface="Arial" panose="020B0604020202020204" pitchFamily="34" charset="0"/>
                <a:ea typeface="Arial" panose="020B0604020202020204" pitchFamily="34" charset="0"/>
              </a:rPr>
              <a:t>BPDU</a:t>
            </a:r>
            <a:r>
              <a:rPr lang="zh-CN" altLang="en-US" sz="1800" b="1" dirty="0">
                <a:latin typeface="宋体" panose="02010600030101010101" pitchFamily="2" charset="-122"/>
              </a:rPr>
              <a:t>的最大老化时间</a:t>
            </a:r>
            <a:r>
              <a:rPr lang="zh-CN" altLang="en-US" sz="1800" b="1" dirty="0">
                <a:latin typeface="Arial" panose="020B0604020202020204" pitchFamily="34" charset="0"/>
                <a:ea typeface="Arial" panose="020B0604020202020204" pitchFamily="34" charset="0"/>
              </a:rPr>
              <a:t> </a:t>
            </a:r>
            <a:r>
              <a:rPr lang="en-US" altLang="zh-CN" sz="1800" b="1" dirty="0">
                <a:latin typeface="Arial" panose="020B0604020202020204" pitchFamily="34" charset="0"/>
                <a:ea typeface="Arial" panose="020B0604020202020204" pitchFamily="34" charset="0"/>
              </a:rPr>
              <a:t>)</a:t>
            </a:r>
            <a:r>
              <a:rPr lang="en-US" altLang="zh-CN" sz="1800" dirty="0"/>
              <a:t> </a:t>
            </a:r>
            <a:endParaRPr lang="en-US" altLang="zh-CN" sz="1800" dirty="0"/>
          </a:p>
          <a:p>
            <a:pPr eaLnBrk="1" hangingPunct="1">
              <a:lnSpc>
                <a:spcPct val="125000"/>
              </a:lnSpc>
              <a:spcBef>
                <a:spcPct val="0"/>
              </a:spcBef>
              <a:buNone/>
            </a:pPr>
            <a:r>
              <a:rPr lang="en-US" altLang="zh-CN" sz="1800" b="1" dirty="0">
                <a:latin typeface="Arial" panose="020B0604020202020204" pitchFamily="34" charset="0"/>
                <a:ea typeface="Arial" panose="020B0604020202020204" pitchFamily="34" charset="0"/>
              </a:rPr>
              <a:t>		Hello Time ( </a:t>
            </a:r>
            <a:r>
              <a:rPr lang="zh-CN" altLang="en-US" sz="1800" b="1" dirty="0">
                <a:latin typeface="宋体" panose="02010600030101010101" pitchFamily="2" charset="-122"/>
              </a:rPr>
              <a:t>根桥的桥发送</a:t>
            </a:r>
            <a:r>
              <a:rPr lang="en-US" altLang="zh-CN" sz="1800" b="1" dirty="0">
                <a:latin typeface="Arial" panose="020B0604020202020204" pitchFamily="34" charset="0"/>
                <a:ea typeface="Arial" panose="020B0604020202020204" pitchFamily="34" charset="0"/>
              </a:rPr>
              <a:t>bpdu</a:t>
            </a:r>
            <a:r>
              <a:rPr lang="zh-CN" altLang="en-US" sz="1800" b="1" dirty="0">
                <a:latin typeface="宋体" panose="02010600030101010101" pitchFamily="2" charset="-122"/>
              </a:rPr>
              <a:t>的时间间隔</a:t>
            </a:r>
            <a:r>
              <a:rPr lang="zh-CN" altLang="en-US" sz="1800" b="1" dirty="0">
                <a:latin typeface="Arial" panose="020B0604020202020204" pitchFamily="34" charset="0"/>
                <a:ea typeface="Arial" panose="020B0604020202020204" pitchFamily="34" charset="0"/>
              </a:rPr>
              <a:t> </a:t>
            </a:r>
            <a:r>
              <a:rPr lang="en-US" altLang="zh-CN" sz="1800" b="1" dirty="0">
                <a:latin typeface="Arial" panose="020B0604020202020204" pitchFamily="34" charset="0"/>
                <a:ea typeface="Arial" panose="020B0604020202020204" pitchFamily="34" charset="0"/>
              </a:rPr>
              <a:t>)</a:t>
            </a:r>
            <a:r>
              <a:rPr lang="en-US" altLang="zh-CN" sz="1800" dirty="0"/>
              <a:t> </a:t>
            </a:r>
            <a:endParaRPr lang="en-US" altLang="zh-CN" sz="1800" dirty="0"/>
          </a:p>
          <a:p>
            <a:pPr eaLnBrk="1" hangingPunct="1">
              <a:lnSpc>
                <a:spcPct val="125000"/>
              </a:lnSpc>
              <a:spcBef>
                <a:spcPct val="0"/>
              </a:spcBef>
              <a:buNone/>
            </a:pPr>
            <a:r>
              <a:rPr lang="en-US" altLang="zh-CN" sz="1800" b="1" dirty="0">
                <a:latin typeface="Arial" panose="020B0604020202020204" pitchFamily="34" charset="0"/>
                <a:ea typeface="Arial" panose="020B0604020202020204" pitchFamily="34" charset="0"/>
              </a:rPr>
              <a:t>		Forward Delay ( </a:t>
            </a:r>
            <a:r>
              <a:rPr lang="zh-CN" altLang="en-US" sz="1800" b="1" dirty="0">
                <a:latin typeface="宋体" panose="02010600030101010101" pitchFamily="2" charset="-122"/>
              </a:rPr>
              <a:t>根桥的端口状态转换时间</a:t>
            </a:r>
            <a:r>
              <a:rPr lang="zh-CN" altLang="en-US" sz="1800" b="1" dirty="0">
                <a:latin typeface="Arial" panose="020B0604020202020204" pitchFamily="34" charset="0"/>
                <a:ea typeface="Arial" panose="020B0604020202020204" pitchFamily="34" charset="0"/>
              </a:rPr>
              <a:t> </a:t>
            </a:r>
            <a:r>
              <a:rPr lang="en-US" altLang="zh-CN" sz="1800" b="1" dirty="0">
                <a:latin typeface="Arial" panose="020B0604020202020204" pitchFamily="34" charset="0"/>
                <a:ea typeface="Arial" panose="020B0604020202020204" pitchFamily="34" charset="0"/>
              </a:rPr>
              <a:t>)</a:t>
            </a:r>
            <a:r>
              <a:rPr lang="en-US" altLang="zh-CN" sz="1800" dirty="0"/>
              <a:t> </a:t>
            </a:r>
            <a:endParaRPr lang="en-US" altLang="zh-CN" sz="1800" dirty="0"/>
          </a:p>
          <a:p>
            <a:pPr eaLnBrk="1" hangingPunct="1">
              <a:lnSpc>
                <a:spcPct val="125000"/>
              </a:lnSpc>
              <a:spcBef>
                <a:spcPct val="0"/>
              </a:spcBef>
              <a:buNone/>
            </a:pPr>
            <a:r>
              <a:rPr lang="en-US" altLang="zh-CN" sz="1800" b="1" dirty="0">
                <a:latin typeface="Arial" panose="020B0604020202020204" pitchFamily="34" charset="0"/>
                <a:ea typeface="Arial" panose="020B0604020202020204" pitchFamily="34" charset="0"/>
              </a:rPr>
              <a:t>		Bridge Identifier ( </a:t>
            </a:r>
            <a:r>
              <a:rPr lang="zh-CN" altLang="en-US" sz="1800" b="1" dirty="0">
                <a:latin typeface="宋体" panose="02010600030101010101" pitchFamily="2" charset="-122"/>
              </a:rPr>
              <a:t>本桥的桥</a:t>
            </a:r>
            <a:r>
              <a:rPr lang="en-US" altLang="zh-CN" sz="1800" b="1" dirty="0">
                <a:latin typeface="Arial" panose="020B0604020202020204" pitchFamily="34" charset="0"/>
                <a:ea typeface="Arial" panose="020B0604020202020204" pitchFamily="34" charset="0"/>
              </a:rPr>
              <a:t>ID )</a:t>
            </a:r>
            <a:r>
              <a:rPr lang="en-US" altLang="zh-CN" sz="1800" dirty="0"/>
              <a:t> </a:t>
            </a:r>
            <a:endParaRPr lang="en-US" altLang="zh-CN" sz="1800" dirty="0"/>
          </a:p>
          <a:p>
            <a:pPr eaLnBrk="1" hangingPunct="1">
              <a:lnSpc>
                <a:spcPct val="125000"/>
              </a:lnSpc>
              <a:spcBef>
                <a:spcPct val="0"/>
              </a:spcBef>
              <a:buNone/>
            </a:pPr>
            <a:r>
              <a:rPr lang="en-US" altLang="zh-CN" sz="1800" b="1" dirty="0">
                <a:latin typeface="Arial" panose="020B0604020202020204" pitchFamily="34" charset="0"/>
                <a:ea typeface="Arial" panose="020B0604020202020204" pitchFamily="34" charset="0"/>
              </a:rPr>
              <a:t> 	         Bridge Max Age ( </a:t>
            </a:r>
            <a:r>
              <a:rPr lang="zh-CN" altLang="en-US" sz="1800" b="1" dirty="0">
                <a:latin typeface="宋体" panose="02010600030101010101" pitchFamily="2" charset="-122"/>
              </a:rPr>
              <a:t>本桥的</a:t>
            </a:r>
            <a:r>
              <a:rPr lang="en-US" altLang="zh-CN" sz="1800" b="1" dirty="0">
                <a:latin typeface="Arial" panose="020B0604020202020204" pitchFamily="34" charset="0"/>
                <a:ea typeface="Arial" panose="020B0604020202020204" pitchFamily="34" charset="0"/>
              </a:rPr>
              <a:t>BPDU</a:t>
            </a:r>
            <a:r>
              <a:rPr lang="zh-CN" altLang="en-US" sz="1800" b="1" dirty="0">
                <a:latin typeface="宋体" panose="02010600030101010101" pitchFamily="2" charset="-122"/>
              </a:rPr>
              <a:t>的最大老化时间</a:t>
            </a:r>
            <a:r>
              <a:rPr lang="zh-CN" altLang="en-US" sz="1800" dirty="0"/>
              <a:t> </a:t>
            </a:r>
            <a:r>
              <a:rPr lang="en-US" altLang="zh-CN" sz="1800" b="1" dirty="0">
                <a:latin typeface="Arial" panose="020B0604020202020204" pitchFamily="34" charset="0"/>
                <a:ea typeface="Arial" panose="020B0604020202020204" pitchFamily="34" charset="0"/>
              </a:rPr>
              <a:t>)</a:t>
            </a:r>
            <a:r>
              <a:rPr lang="en-US" altLang="zh-CN" sz="1800" dirty="0"/>
              <a:t> </a:t>
            </a:r>
            <a:endParaRPr lang="en-US" altLang="zh-CN" sz="1800" dirty="0"/>
          </a:p>
          <a:p>
            <a:pPr eaLnBrk="1" hangingPunct="1">
              <a:lnSpc>
                <a:spcPct val="125000"/>
              </a:lnSpc>
              <a:spcBef>
                <a:spcPct val="0"/>
              </a:spcBef>
              <a:buNone/>
            </a:pPr>
            <a:r>
              <a:rPr lang="en-US" altLang="zh-CN" sz="1800" b="1" dirty="0">
                <a:latin typeface="Arial" panose="020B0604020202020204" pitchFamily="34" charset="0"/>
                <a:ea typeface="Arial" panose="020B0604020202020204" pitchFamily="34" charset="0"/>
              </a:rPr>
              <a:t>		Bridge Hello Time ( </a:t>
            </a:r>
            <a:r>
              <a:rPr lang="zh-CN" altLang="en-US" sz="1800" b="1" dirty="0">
                <a:latin typeface="宋体" panose="02010600030101010101" pitchFamily="2" charset="-122"/>
              </a:rPr>
              <a:t>本桥的</a:t>
            </a:r>
            <a:r>
              <a:rPr lang="en-US" altLang="zh-CN" sz="1800" b="1" dirty="0">
                <a:latin typeface="Arial" panose="020B0604020202020204" pitchFamily="34" charset="0"/>
                <a:ea typeface="Arial" panose="020B0604020202020204" pitchFamily="34" charset="0"/>
              </a:rPr>
              <a:t>Hello time )</a:t>
            </a:r>
            <a:r>
              <a:rPr lang="en-US" altLang="zh-CN" sz="1800" dirty="0"/>
              <a:t> </a:t>
            </a:r>
            <a:endParaRPr lang="en-US" altLang="zh-CN" sz="1800" dirty="0"/>
          </a:p>
          <a:p>
            <a:pPr eaLnBrk="1" hangingPunct="1">
              <a:lnSpc>
                <a:spcPct val="125000"/>
              </a:lnSpc>
              <a:spcBef>
                <a:spcPct val="0"/>
              </a:spcBef>
              <a:buNone/>
            </a:pPr>
            <a:r>
              <a:rPr lang="en-US" altLang="zh-CN" sz="1800" b="1" dirty="0">
                <a:latin typeface="Arial" panose="020B0604020202020204" pitchFamily="34" charset="0"/>
                <a:ea typeface="Arial" panose="020B0604020202020204" pitchFamily="34" charset="0"/>
              </a:rPr>
              <a:t>		Bridge Forward Delay ( </a:t>
            </a:r>
            <a:r>
              <a:rPr lang="zh-CN" altLang="en-US" sz="1800" b="1" dirty="0">
                <a:latin typeface="宋体" panose="02010600030101010101" pitchFamily="2" charset="-122"/>
              </a:rPr>
              <a:t>本桥的</a:t>
            </a:r>
            <a:r>
              <a:rPr lang="en-US" altLang="zh-CN" sz="1800" b="1" dirty="0">
                <a:latin typeface="Arial" panose="020B0604020202020204" pitchFamily="34" charset="0"/>
                <a:ea typeface="Arial" panose="020B0604020202020204" pitchFamily="34" charset="0"/>
              </a:rPr>
              <a:t>Forward Delay )</a:t>
            </a:r>
            <a:r>
              <a:rPr lang="en-US" altLang="zh-CN" sz="1800" dirty="0"/>
              <a:t> </a:t>
            </a:r>
            <a:endParaRPr lang="en-US" altLang="zh-CN"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2"/>
          <p:cNvSpPr/>
          <p:nvPr>
            <p:ph type="title"/>
          </p:nvPr>
        </p:nvSpPr>
        <p:spPr>
          <a:xfrm>
            <a:off x="2590800" y="381000"/>
            <a:ext cx="4800600" cy="685800"/>
          </a:xfrm>
          <a:solidFill>
            <a:srgbClr val="FFFFFF"/>
          </a:solidFill>
          <a:ln>
            <a:noFill/>
          </a:ln>
        </p:spPr>
        <p:txBody>
          <a:bodyPr/>
          <a:p>
            <a:pPr eaLnBrk="1" hangingPunct="1"/>
            <a:r>
              <a:rPr lang="zh-CN" altLang="en-US" sz="3600" dirty="0"/>
              <a:t>以太网</a:t>
            </a:r>
            <a:r>
              <a:rPr lang="en-US" altLang="zh-CN" sz="3600" dirty="0"/>
              <a:t>:</a:t>
            </a:r>
            <a:r>
              <a:rPr lang="zh-CN" altLang="en-US" sz="3600" dirty="0"/>
              <a:t>起源</a:t>
            </a:r>
            <a:endParaRPr lang="zh-CN" altLang="en-US" sz="3600" dirty="0"/>
          </a:p>
        </p:txBody>
      </p:sp>
      <p:pic>
        <p:nvPicPr>
          <p:cNvPr id="19459" name="Picture 5"/>
          <p:cNvPicPr>
            <a:picLocks noChangeAspect="1"/>
          </p:cNvPicPr>
          <p:nvPr/>
        </p:nvPicPr>
        <p:blipFill>
          <a:blip r:embed="rId1"/>
          <a:stretch>
            <a:fillRect/>
          </a:stretch>
        </p:blipFill>
        <p:spPr>
          <a:xfrm>
            <a:off x="2514600" y="3362325"/>
            <a:ext cx="4229100" cy="2581275"/>
          </a:xfrm>
          <a:prstGeom prst="rect">
            <a:avLst/>
          </a:prstGeom>
          <a:noFill/>
          <a:ln w="9525">
            <a:noFill/>
          </a:ln>
        </p:spPr>
      </p:pic>
      <p:sp>
        <p:nvSpPr>
          <p:cNvPr id="19460" name="Text Box 6"/>
          <p:cNvSpPr txBox="1"/>
          <p:nvPr/>
        </p:nvSpPr>
        <p:spPr>
          <a:xfrm>
            <a:off x="1066800" y="1203325"/>
            <a:ext cx="7162800" cy="1920875"/>
          </a:xfrm>
          <a:prstGeom prst="rect">
            <a:avLst/>
          </a:prstGeom>
          <a:noFill/>
          <a:ln w="9525">
            <a:noFill/>
          </a:ln>
        </p:spPr>
        <p:txBody>
          <a:bodyPr>
            <a:spAutoFit/>
          </a:bodyPr>
          <a:p>
            <a:pPr lvl="0" eaLnBrk="1" hangingPunct="1">
              <a:lnSpc>
                <a:spcPct val="125000"/>
              </a:lnSpc>
              <a:buChar char="•"/>
            </a:pPr>
            <a:r>
              <a:rPr lang="en-US" altLang="zh-CN" dirty="0">
                <a:latin typeface="Times New Roman" panose="02020603050405020304" pitchFamily="18" charset="0"/>
                <a:ea typeface="宋体" panose="02010600030101010101" pitchFamily="2" charset="-122"/>
              </a:rPr>
              <a:t> 1973</a:t>
            </a:r>
            <a:r>
              <a:rPr lang="zh-CN" altLang="en-US" dirty="0">
                <a:latin typeface="Times New Roman" panose="02020603050405020304" pitchFamily="18" charset="0"/>
                <a:ea typeface="宋体" panose="02010600030101010101" pitchFamily="2" charset="-122"/>
              </a:rPr>
              <a:t>年</a:t>
            </a:r>
            <a:r>
              <a:rPr lang="en-US" altLang="zh-CN" dirty="0">
                <a:latin typeface="Times New Roman" panose="02020603050405020304" pitchFamily="18" charset="0"/>
                <a:ea typeface="宋体" panose="02010600030101010101" pitchFamily="2" charset="-122"/>
              </a:rPr>
              <a:t>Metcalf</a:t>
            </a:r>
            <a:r>
              <a:rPr lang="zh-CN" altLang="en-US" dirty="0">
                <a:latin typeface="Times New Roman" panose="02020603050405020304" pitchFamily="18" charset="0"/>
                <a:ea typeface="宋体" panose="02010600030101010101" pitchFamily="2" charset="-122"/>
              </a:rPr>
              <a:t>在</a:t>
            </a:r>
            <a:r>
              <a:rPr lang="en-US" altLang="zh-CN" dirty="0">
                <a:latin typeface="Times New Roman" panose="02020603050405020304" pitchFamily="18" charset="0"/>
                <a:ea typeface="宋体" panose="02010600030101010101" pitchFamily="2" charset="-122"/>
              </a:rPr>
              <a:t>Xerox</a:t>
            </a:r>
            <a:r>
              <a:rPr lang="zh-CN" altLang="en-US" dirty="0">
                <a:latin typeface="Times New Roman" panose="02020603050405020304" pitchFamily="18" charset="0"/>
                <a:ea typeface="宋体" panose="02010600030101010101" pitchFamily="2" charset="-122"/>
              </a:rPr>
              <a:t>发明并于</a:t>
            </a:r>
            <a:r>
              <a:rPr lang="en-US" altLang="zh-CN" dirty="0">
                <a:latin typeface="Times New Roman" panose="02020603050405020304" pitchFamily="18" charset="0"/>
                <a:ea typeface="宋体" panose="02010600030101010101" pitchFamily="2" charset="-122"/>
              </a:rPr>
              <a:t>1976</a:t>
            </a:r>
            <a:r>
              <a:rPr lang="zh-CN" altLang="en-US" dirty="0">
                <a:latin typeface="Times New Roman" panose="02020603050405020304" pitchFamily="18" charset="0"/>
                <a:ea typeface="宋体" panose="02010600030101010101" pitchFamily="2" charset="-122"/>
              </a:rPr>
              <a:t>年获得专利</a:t>
            </a:r>
            <a:endParaRPr lang="zh-CN" altLang="en-US" dirty="0">
              <a:latin typeface="Times New Roman" panose="02020603050405020304" pitchFamily="18" charset="0"/>
              <a:ea typeface="宋体" panose="02010600030101010101" pitchFamily="2" charset="-122"/>
            </a:endParaRPr>
          </a:p>
          <a:p>
            <a:pPr lvl="0" eaLnBrk="1" hangingPunct="1">
              <a:lnSpc>
                <a:spcPct val="125000"/>
              </a:lnSpc>
              <a:buChar char="•"/>
            </a:pPr>
            <a:r>
              <a:rPr lang="zh-CN" altLang="en-US" dirty="0">
                <a:latin typeface="Times New Roman" panose="02020603050405020304" pitchFamily="18" charset="0"/>
                <a:ea typeface="宋体" panose="02010600030101010101" pitchFamily="2" charset="-122"/>
              </a:rPr>
              <a:t> </a:t>
            </a:r>
            <a:r>
              <a:rPr lang="en-US" altLang="zh-CN" dirty="0">
                <a:latin typeface="Times New Roman" panose="02020603050405020304" pitchFamily="18" charset="0"/>
                <a:ea typeface="宋体" panose="02010600030101010101" pitchFamily="2" charset="-122"/>
              </a:rPr>
              <a:t>Xerox, Digital</a:t>
            </a:r>
            <a:r>
              <a:rPr lang="zh-CN" altLang="en-US" dirty="0">
                <a:latin typeface="Times New Roman" panose="02020603050405020304" pitchFamily="18" charset="0"/>
                <a:ea typeface="宋体" panose="02010600030101010101" pitchFamily="2" charset="-122"/>
              </a:rPr>
              <a:t>和</a:t>
            </a:r>
            <a:r>
              <a:rPr lang="en-US" altLang="zh-CN" dirty="0">
                <a:latin typeface="Times New Roman" panose="02020603050405020304" pitchFamily="18" charset="0"/>
                <a:ea typeface="宋体" panose="02010600030101010101" pitchFamily="2" charset="-122"/>
              </a:rPr>
              <a:t>Intel</a:t>
            </a:r>
            <a:r>
              <a:rPr lang="zh-CN" altLang="en-US" dirty="0">
                <a:latin typeface="Times New Roman" panose="02020603050405020304" pitchFamily="18" charset="0"/>
                <a:ea typeface="宋体" panose="02010600030101010101" pitchFamily="2" charset="-122"/>
              </a:rPr>
              <a:t>三家联合推出以太网产品</a:t>
            </a:r>
            <a:br>
              <a:rPr lang="zh-CN" altLang="en-US" dirty="0">
                <a:latin typeface="Times New Roman" panose="02020603050405020304" pitchFamily="18" charset="0"/>
                <a:ea typeface="宋体" panose="02010600030101010101" pitchFamily="2" charset="-122"/>
              </a:rPr>
            </a:br>
            <a:r>
              <a:rPr lang="zh-CN" altLang="en-US" dirty="0">
                <a:latin typeface="Times New Roman" panose="02020603050405020304" pitchFamily="18" charset="0"/>
                <a:ea typeface="宋体" panose="02010600030101010101" pitchFamily="2" charset="-122"/>
              </a:rPr>
              <a:t>  </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因此称基本以太网格式为</a:t>
            </a:r>
            <a:r>
              <a:rPr lang="en-US" altLang="zh-CN" dirty="0">
                <a:latin typeface="Times New Roman" panose="02020603050405020304" pitchFamily="18" charset="0"/>
                <a:ea typeface="宋体" panose="02010600030101010101" pitchFamily="2" charset="-122"/>
              </a:rPr>
              <a:t>DIX</a:t>
            </a:r>
            <a:r>
              <a:rPr lang="zh-CN" altLang="en-US" dirty="0">
                <a:latin typeface="Times New Roman" panose="02020603050405020304" pitchFamily="18" charset="0"/>
                <a:ea typeface="宋体" panose="02010600030101010101" pitchFamily="2" charset="-122"/>
              </a:rPr>
              <a:t>封装</a:t>
            </a:r>
            <a:r>
              <a:rPr lang="en-US" altLang="zh-CN" dirty="0">
                <a:latin typeface="Times New Roman" panose="02020603050405020304" pitchFamily="18" charset="0"/>
                <a:ea typeface="宋体" panose="02010600030101010101" pitchFamily="2" charset="-122"/>
              </a:rPr>
              <a:t>)</a:t>
            </a:r>
            <a:endParaRPr lang="en-US" altLang="zh-CN" dirty="0">
              <a:latin typeface="Times New Roman" panose="02020603050405020304" pitchFamily="18" charset="0"/>
              <a:ea typeface="宋体" panose="02010600030101010101" pitchFamily="2" charset="-122"/>
            </a:endParaRPr>
          </a:p>
          <a:p>
            <a:pPr lvl="0" eaLnBrk="1" hangingPunct="1">
              <a:lnSpc>
                <a:spcPct val="125000"/>
              </a:lnSpc>
              <a:buChar char="•"/>
            </a:pPr>
            <a:r>
              <a:rPr lang="en-US" altLang="zh-CN" dirty="0">
                <a:latin typeface="Times New Roman" panose="02020603050405020304" pitchFamily="18" charset="0"/>
                <a:ea typeface="宋体" panose="02010600030101010101" pitchFamily="2" charset="-122"/>
              </a:rPr>
              <a:t> IEEE</a:t>
            </a:r>
            <a:r>
              <a:rPr lang="zh-CN" altLang="en-US" dirty="0">
                <a:latin typeface="Times New Roman" panose="02020603050405020304" pitchFamily="18" charset="0"/>
                <a:ea typeface="宋体" panose="02010600030101010101" pitchFamily="2" charset="-122"/>
              </a:rPr>
              <a:t>于</a:t>
            </a:r>
            <a:r>
              <a:rPr lang="en-US" altLang="zh-CN" dirty="0">
                <a:latin typeface="Times New Roman" panose="02020603050405020304" pitchFamily="18" charset="0"/>
                <a:ea typeface="宋体" panose="02010600030101010101" pitchFamily="2" charset="-122"/>
              </a:rPr>
              <a:t>1989</a:t>
            </a:r>
            <a:r>
              <a:rPr lang="zh-CN" altLang="en-US" dirty="0">
                <a:latin typeface="Times New Roman" panose="02020603050405020304" pitchFamily="18" charset="0"/>
                <a:ea typeface="宋体" panose="02010600030101010101" pitchFamily="2" charset="-122"/>
              </a:rPr>
              <a:t>年将以太网标准化</a:t>
            </a:r>
            <a:r>
              <a:rPr lang="en-US" altLang="zh-CN" dirty="0">
                <a:latin typeface="Times New Roman" panose="02020603050405020304" pitchFamily="18" charset="0"/>
                <a:ea typeface="宋体" panose="02010600030101010101" pitchFamily="2" charset="-122"/>
              </a:rPr>
              <a:t>(IEEE 802.3)</a:t>
            </a:r>
            <a:endParaRPr lang="en-US" altLang="zh-CN" dirty="0">
              <a:latin typeface="Times New Roman" panose="02020603050405020304" pitchFamily="18" charset="0"/>
              <a:ea typeface="宋体" panose="02010600030101010101"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Rectangle 2"/>
          <p:cNvSpPr/>
          <p:nvPr>
            <p:ph type="title"/>
          </p:nvPr>
        </p:nvSpPr>
        <p:spPr>
          <a:xfrm>
            <a:off x="3124200" y="381000"/>
            <a:ext cx="4876800" cy="609600"/>
          </a:xfrm>
          <a:solidFill>
            <a:srgbClr val="FFFFFF"/>
          </a:solidFill>
          <a:ln>
            <a:noFill/>
          </a:ln>
        </p:spPr>
        <p:txBody>
          <a:bodyPr/>
          <a:p>
            <a:pPr eaLnBrk="1" hangingPunct="1"/>
            <a:r>
              <a:rPr lang="zh-CN" altLang="en-US" sz="3600" dirty="0"/>
              <a:t>生成树协议</a:t>
            </a:r>
            <a:r>
              <a:rPr lang="en-US" altLang="zh-CN" sz="3600" dirty="0"/>
              <a:t>(</a:t>
            </a:r>
            <a:r>
              <a:rPr lang="zh-CN" altLang="en-US" sz="3600" dirty="0"/>
              <a:t>三</a:t>
            </a:r>
            <a:r>
              <a:rPr lang="en-US" altLang="zh-CN" sz="3600" dirty="0"/>
              <a:t>)</a:t>
            </a:r>
            <a:endParaRPr lang="en-US" altLang="zh-CN" sz="3600" dirty="0"/>
          </a:p>
        </p:txBody>
      </p:sp>
      <p:sp>
        <p:nvSpPr>
          <p:cNvPr id="36867" name="Rectangle 4"/>
          <p:cNvSpPr/>
          <p:nvPr>
            <p:ph idx="1"/>
          </p:nvPr>
        </p:nvSpPr>
        <p:spPr>
          <a:xfrm>
            <a:off x="762000" y="1295400"/>
            <a:ext cx="7772400" cy="4495800"/>
          </a:xfrm>
          <a:solidFill>
            <a:srgbClr val="FFFFFF"/>
          </a:solidFill>
          <a:ln>
            <a:noFill/>
          </a:ln>
        </p:spPr>
        <p:txBody>
          <a:bodyPr/>
          <a:p>
            <a:pPr algn="just" eaLnBrk="1" hangingPunct="1">
              <a:buNone/>
            </a:pPr>
            <a:r>
              <a:rPr lang="en-US" altLang="zh-CN" sz="2400" b="1" dirty="0">
                <a:ea typeface="Times New Roman" panose="02020603050405020304" pitchFamily="18" charset="0"/>
              </a:rPr>
              <a:t>STP</a:t>
            </a:r>
            <a:r>
              <a:rPr lang="zh-CN" altLang="en-US" sz="2400" b="1" dirty="0">
                <a:latin typeface="宋体" panose="02010600030101010101" pitchFamily="2" charset="-122"/>
              </a:rPr>
              <a:t>的端口状态</a:t>
            </a:r>
            <a:endParaRPr lang="zh-CN" altLang="en-US" sz="2400" b="1" dirty="0">
              <a:ea typeface="Times New Roman" panose="02020603050405020304" pitchFamily="18" charset="0"/>
            </a:endParaRPr>
          </a:p>
          <a:p>
            <a:pPr algn="just" eaLnBrk="1" hangingPunct="1">
              <a:buNone/>
            </a:pPr>
            <a:r>
              <a:rPr lang="zh-CN" altLang="en-US" sz="2400" dirty="0">
                <a:ea typeface="Times New Roman" panose="02020603050405020304" pitchFamily="18" charset="0"/>
              </a:rPr>
              <a:t>	</a:t>
            </a:r>
            <a:r>
              <a:rPr lang="en-US" altLang="zh-CN" sz="2000" dirty="0"/>
              <a:t>Blocking</a:t>
            </a:r>
            <a:r>
              <a:rPr lang="zh-CN" altLang="en-US" sz="2000" dirty="0"/>
              <a:t>、</a:t>
            </a:r>
            <a:r>
              <a:rPr lang="en-US" altLang="zh-CN" sz="2000" dirty="0"/>
              <a:t>Listening</a:t>
            </a:r>
            <a:r>
              <a:rPr lang="zh-CN" altLang="en-US" sz="2000" dirty="0"/>
              <a:t>、</a:t>
            </a:r>
            <a:r>
              <a:rPr lang="en-US" altLang="zh-CN" sz="2000" dirty="0"/>
              <a:t>Learning</a:t>
            </a:r>
            <a:r>
              <a:rPr lang="zh-CN" altLang="en-US" sz="2000" dirty="0"/>
              <a:t>、</a:t>
            </a:r>
            <a:r>
              <a:rPr lang="en-US" altLang="zh-CN" sz="2000" dirty="0"/>
              <a:t>Forwarding</a:t>
            </a:r>
            <a:r>
              <a:rPr lang="zh-CN" altLang="en-US" sz="2000" dirty="0"/>
              <a:t>、</a:t>
            </a:r>
            <a:r>
              <a:rPr lang="en-US" altLang="zh-CN" sz="2000" dirty="0"/>
              <a:t>Disable</a:t>
            </a:r>
            <a:endParaRPr lang="en-US" altLang="zh-CN" sz="2000" dirty="0"/>
          </a:p>
          <a:p>
            <a:pPr algn="just" eaLnBrk="1" hangingPunct="1">
              <a:buNone/>
            </a:pPr>
            <a:endParaRPr lang="en-US" altLang="zh-CN" sz="2000" dirty="0"/>
          </a:p>
          <a:p>
            <a:pPr algn="just" eaLnBrk="1" hangingPunct="1">
              <a:buNone/>
            </a:pPr>
            <a:r>
              <a:rPr lang="en-US" altLang="zh-CN" sz="2400" b="1" dirty="0">
                <a:ea typeface="Times New Roman" panose="02020603050405020304" pitchFamily="18" charset="0"/>
              </a:rPr>
              <a:t>STP</a:t>
            </a:r>
            <a:r>
              <a:rPr lang="zh-CN" altLang="en-US" sz="2400" b="1" dirty="0"/>
              <a:t>报文</a:t>
            </a:r>
            <a:r>
              <a:rPr lang="en-US" altLang="zh-CN" sz="2400" b="1" dirty="0"/>
              <a:t>(</a:t>
            </a:r>
            <a:r>
              <a:rPr lang="en-US" altLang="zh-CN" sz="2400" b="1" dirty="0">
                <a:ea typeface="Times New Roman" panose="02020603050405020304" pitchFamily="18" charset="0"/>
              </a:rPr>
              <a:t>BPDU)</a:t>
            </a:r>
            <a:r>
              <a:rPr lang="zh-CN" altLang="en-US" sz="2400" b="1" dirty="0">
                <a:latin typeface="宋体" panose="02010600030101010101" pitchFamily="2" charset="-122"/>
              </a:rPr>
              <a:t>数据</a:t>
            </a:r>
            <a:endParaRPr lang="zh-CN" altLang="en-US" sz="2400" b="1" dirty="0">
              <a:latin typeface="宋体" panose="02010600030101010101" pitchFamily="2" charset="-122"/>
            </a:endParaRPr>
          </a:p>
          <a:p>
            <a:pPr algn="just" eaLnBrk="1" hangingPunct="1">
              <a:buNone/>
            </a:pPr>
            <a:r>
              <a:rPr lang="zh-CN" altLang="en-US" sz="2000" b="1" dirty="0">
                <a:solidFill>
                  <a:schemeClr val="folHlink"/>
                </a:solidFill>
              </a:rPr>
              <a:t>	</a:t>
            </a:r>
            <a:r>
              <a:rPr lang="en-US" altLang="zh-CN" sz="2000" b="1" dirty="0">
                <a:solidFill>
                  <a:schemeClr val="accent2"/>
                </a:solidFill>
              </a:rPr>
              <a:t>802.3 Header</a:t>
            </a:r>
            <a:r>
              <a:rPr lang="zh-CN" altLang="en-US" sz="2000" b="1" dirty="0"/>
              <a:t>、 </a:t>
            </a:r>
            <a:r>
              <a:rPr lang="en-US" altLang="zh-CN" sz="2000" b="1" dirty="0">
                <a:solidFill>
                  <a:srgbClr val="FC6804"/>
                </a:solidFill>
              </a:rPr>
              <a:t>802.2 Logical Link Control(LLC) Header</a:t>
            </a:r>
            <a:r>
              <a:rPr lang="zh-CN" altLang="en-US" sz="2000" b="1" dirty="0"/>
              <a:t>、 </a:t>
            </a:r>
            <a:endParaRPr lang="zh-CN" altLang="en-US" sz="2000" b="1" dirty="0"/>
          </a:p>
          <a:p>
            <a:pPr algn="just" eaLnBrk="1" hangingPunct="1">
              <a:buNone/>
            </a:pPr>
            <a:r>
              <a:rPr lang="zh-CN" altLang="en-US" sz="2000" b="1" dirty="0">
                <a:solidFill>
                  <a:schemeClr val="accent1"/>
                </a:solidFill>
              </a:rPr>
              <a:t>	</a:t>
            </a:r>
            <a:r>
              <a:rPr lang="en-US" altLang="zh-CN" sz="2000" b="1" dirty="0">
                <a:solidFill>
                  <a:schemeClr val="accent1"/>
                </a:solidFill>
              </a:rPr>
              <a:t>802.1D Bridge Spwanning Tree Data</a:t>
            </a:r>
            <a:r>
              <a:rPr lang="zh-CN" altLang="en-US" sz="2000" b="1" dirty="0"/>
              <a:t>、 </a:t>
            </a:r>
            <a:r>
              <a:rPr lang="en-US" altLang="zh-CN" sz="2000" b="1" dirty="0">
                <a:solidFill>
                  <a:schemeClr val="bg2"/>
                </a:solidFill>
              </a:rPr>
              <a:t>Extra bytes( Padding)</a:t>
            </a:r>
            <a:endParaRPr lang="en-US" altLang="zh-CN" sz="2000" b="1" dirty="0">
              <a:solidFill>
                <a:schemeClr val="bg2"/>
              </a:solidFill>
            </a:endParaRPr>
          </a:p>
          <a:p>
            <a:pPr algn="just" eaLnBrk="1" hangingPunct="1">
              <a:buNone/>
            </a:pPr>
            <a:endParaRPr lang="en-US" altLang="zh-CN" sz="2000" b="1" dirty="0">
              <a:solidFill>
                <a:schemeClr val="bg2"/>
              </a:solidFill>
            </a:endParaRPr>
          </a:p>
          <a:p>
            <a:pPr algn="just" eaLnBrk="1" hangingPunct="1">
              <a:buNone/>
            </a:pPr>
            <a:r>
              <a:rPr lang="en-US" altLang="zh-CN" sz="2000" b="1" dirty="0">
                <a:solidFill>
                  <a:schemeClr val="folHlink"/>
                </a:solidFill>
                <a:latin typeface="Tahoma" panose="020B0604030504040204" pitchFamily="34" charset="0"/>
                <a:ea typeface="Tahoma" panose="020B0604030504040204" pitchFamily="34" charset="0"/>
              </a:rPr>
              <a:t>	</a:t>
            </a:r>
            <a:r>
              <a:rPr lang="en-US" altLang="zh-CN" sz="1800" b="1" u="sng" dirty="0">
                <a:solidFill>
                  <a:schemeClr val="accent2"/>
                </a:solidFill>
                <a:latin typeface="Tahoma" panose="020B0604030504040204" pitchFamily="34" charset="0"/>
                <a:ea typeface="Tahoma" panose="020B0604030504040204" pitchFamily="34" charset="0"/>
              </a:rPr>
              <a:t>01 80 C2 00 00 00 00 90   04 CF 1A 18 00 26</a:t>
            </a:r>
            <a:r>
              <a:rPr lang="en-US" altLang="zh-CN" sz="1800" b="1" dirty="0">
                <a:latin typeface="Tahoma" panose="020B0604030504040204" pitchFamily="34" charset="0"/>
                <a:ea typeface="Tahoma" panose="020B0604030504040204" pitchFamily="34" charset="0"/>
              </a:rPr>
              <a:t> </a:t>
            </a:r>
            <a:r>
              <a:rPr lang="en-US" altLang="zh-CN" sz="1800" b="1" i="1" u="sng" dirty="0">
                <a:solidFill>
                  <a:srgbClr val="FC6804"/>
                </a:solidFill>
                <a:latin typeface="Tahoma" panose="020B0604030504040204" pitchFamily="34" charset="0"/>
                <a:ea typeface="Tahoma" panose="020B0604030504040204" pitchFamily="34" charset="0"/>
              </a:rPr>
              <a:t>42 42</a:t>
            </a:r>
            <a:endParaRPr lang="en-US" altLang="zh-CN" sz="1800" i="1" u="sng" dirty="0">
              <a:solidFill>
                <a:srgbClr val="FC6804"/>
              </a:solidFill>
            </a:endParaRPr>
          </a:p>
          <a:p>
            <a:pPr algn="just" eaLnBrk="1" hangingPunct="1">
              <a:buNone/>
            </a:pPr>
            <a:r>
              <a:rPr lang="en-US" altLang="zh-CN" sz="1800" b="1" i="1" dirty="0">
                <a:solidFill>
                  <a:schemeClr val="hlink"/>
                </a:solidFill>
                <a:latin typeface="Tahoma" panose="020B0604030504040204" pitchFamily="34" charset="0"/>
                <a:ea typeface="Tahoma" panose="020B0604030504040204" pitchFamily="34" charset="0"/>
              </a:rPr>
              <a:t>	</a:t>
            </a:r>
            <a:r>
              <a:rPr lang="en-US" altLang="zh-CN" sz="1800" b="1" i="1" u="sng" dirty="0">
                <a:solidFill>
                  <a:srgbClr val="FC6804"/>
                </a:solidFill>
                <a:latin typeface="Tahoma" panose="020B0604030504040204" pitchFamily="34" charset="0"/>
                <a:ea typeface="Tahoma" panose="020B0604030504040204" pitchFamily="34" charset="0"/>
              </a:rPr>
              <a:t>03</a:t>
            </a:r>
            <a:r>
              <a:rPr lang="en-US" altLang="zh-CN" sz="1800" b="1" dirty="0">
                <a:latin typeface="Tahoma" panose="020B0604030504040204" pitchFamily="34" charset="0"/>
                <a:ea typeface="Tahoma" panose="020B0604030504040204" pitchFamily="34" charset="0"/>
              </a:rPr>
              <a:t> </a:t>
            </a:r>
            <a:r>
              <a:rPr lang="en-US" altLang="zh-CN" sz="1800" b="1" u="sng" dirty="0">
                <a:solidFill>
                  <a:schemeClr val="accent1"/>
                </a:solidFill>
                <a:latin typeface="Tahoma" panose="020B0604030504040204" pitchFamily="34" charset="0"/>
                <a:ea typeface="Tahoma" panose="020B0604030504040204" pitchFamily="34" charset="0"/>
              </a:rPr>
              <a:t>00 00 00 00 00 7F FE   00 90 04 8A BE B8 00 00</a:t>
            </a:r>
            <a:endParaRPr lang="en-US" altLang="zh-CN" sz="1800" u="sng" dirty="0">
              <a:solidFill>
                <a:schemeClr val="accent1"/>
              </a:solidFill>
            </a:endParaRPr>
          </a:p>
          <a:p>
            <a:pPr algn="just" eaLnBrk="1" hangingPunct="1">
              <a:buNone/>
            </a:pPr>
            <a:r>
              <a:rPr lang="en-US" altLang="zh-CN" sz="1800" b="1" dirty="0">
                <a:solidFill>
                  <a:schemeClr val="accent1"/>
                </a:solidFill>
                <a:latin typeface="Tahoma" panose="020B0604030504040204" pitchFamily="34" charset="0"/>
                <a:ea typeface="Tahoma" panose="020B0604030504040204" pitchFamily="34" charset="0"/>
              </a:rPr>
              <a:t>	</a:t>
            </a:r>
            <a:r>
              <a:rPr lang="en-US" altLang="zh-CN" sz="1800" b="1" u="sng" dirty="0">
                <a:solidFill>
                  <a:schemeClr val="accent1"/>
                </a:solidFill>
                <a:latin typeface="Tahoma" panose="020B0604030504040204" pitchFamily="34" charset="0"/>
                <a:ea typeface="Tahoma" panose="020B0604030504040204" pitchFamily="34" charset="0"/>
              </a:rPr>
              <a:t>00 12 80 00 00 90 04 CF   1A 18 80 17 01 00 14 00</a:t>
            </a:r>
            <a:endParaRPr lang="en-US" altLang="zh-CN" sz="1800" u="sng" dirty="0">
              <a:solidFill>
                <a:schemeClr val="accent1"/>
              </a:solidFill>
            </a:endParaRPr>
          </a:p>
          <a:p>
            <a:pPr algn="just" eaLnBrk="1" hangingPunct="1">
              <a:buNone/>
            </a:pPr>
            <a:r>
              <a:rPr lang="en-US" altLang="zh-CN" sz="1800" b="1" dirty="0">
                <a:solidFill>
                  <a:schemeClr val="accent1"/>
                </a:solidFill>
                <a:latin typeface="Tahoma" panose="020B0604030504040204" pitchFamily="34" charset="0"/>
                <a:ea typeface="Tahoma" panose="020B0604030504040204" pitchFamily="34" charset="0"/>
              </a:rPr>
              <a:t>	</a:t>
            </a:r>
            <a:r>
              <a:rPr lang="en-US" altLang="zh-CN" sz="1800" b="1" u="sng" dirty="0">
                <a:solidFill>
                  <a:schemeClr val="accent1"/>
                </a:solidFill>
                <a:latin typeface="Tahoma" panose="020B0604030504040204" pitchFamily="34" charset="0"/>
                <a:ea typeface="Tahoma" panose="020B0604030504040204" pitchFamily="34" charset="0"/>
              </a:rPr>
              <a:t>02 00 0F</a:t>
            </a:r>
            <a:r>
              <a:rPr lang="en-US" altLang="zh-CN" sz="1800" b="1" dirty="0">
                <a:latin typeface="Tahoma" panose="020B0604030504040204" pitchFamily="34" charset="0"/>
                <a:ea typeface="Tahoma" panose="020B0604030504040204" pitchFamily="34" charset="0"/>
              </a:rPr>
              <a:t> </a:t>
            </a:r>
            <a:r>
              <a:rPr lang="en-US" altLang="zh-CN" sz="1800" b="1" u="sng" dirty="0">
                <a:solidFill>
                  <a:schemeClr val="bg2"/>
                </a:solidFill>
                <a:latin typeface="Tahoma" panose="020B0604030504040204" pitchFamily="34" charset="0"/>
                <a:ea typeface="Tahoma" panose="020B0604030504040204" pitchFamily="34" charset="0"/>
              </a:rPr>
              <a:t>00 00 00 00 00   00 00 00 00 00 00 00 00</a:t>
            </a:r>
            <a:endParaRPr lang="en-US" altLang="zh-CN" sz="1800" b="1" u="sng" dirty="0">
              <a:solidFill>
                <a:schemeClr val="bg2"/>
              </a:solidFill>
              <a:latin typeface="Tahoma" panose="020B0604030504040204" pitchFamily="34" charset="0"/>
              <a:ea typeface="Tahoma" panose="020B0604030504040204" pitchFamily="34" charset="0"/>
            </a:endParaRPr>
          </a:p>
          <a:p>
            <a:pPr algn="just" eaLnBrk="1" hangingPunct="1">
              <a:buNone/>
            </a:pPr>
            <a:endParaRPr lang="en-US" altLang="zh-CN" sz="1800" b="1" dirty="0">
              <a:solidFill>
                <a:schemeClr val="bg2"/>
              </a:solidFill>
              <a:latin typeface="Tahoma" panose="020B060403050404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p:nvPr>
            <p:ph type="title"/>
          </p:nvPr>
        </p:nvSpPr>
        <p:spPr>
          <a:xfrm>
            <a:off x="3048000" y="304800"/>
            <a:ext cx="4800600" cy="609600"/>
          </a:xfrm>
          <a:solidFill>
            <a:srgbClr val="FFFFFF"/>
          </a:solidFill>
          <a:ln>
            <a:noFill/>
          </a:ln>
        </p:spPr>
        <p:txBody>
          <a:bodyPr/>
          <a:p>
            <a:pPr eaLnBrk="1" hangingPunct="1"/>
            <a:r>
              <a:rPr lang="zh-CN" altLang="en-US" sz="3600" dirty="0"/>
              <a:t>生成树协议</a:t>
            </a:r>
            <a:r>
              <a:rPr lang="en-US" altLang="zh-CN" sz="3600" dirty="0"/>
              <a:t>(</a:t>
            </a:r>
            <a:r>
              <a:rPr lang="zh-CN" altLang="en-US" sz="3600" dirty="0"/>
              <a:t>四</a:t>
            </a:r>
            <a:r>
              <a:rPr lang="en-US" altLang="zh-CN" sz="3600" dirty="0"/>
              <a:t>)</a:t>
            </a:r>
            <a:endParaRPr lang="en-US" altLang="zh-CN" sz="3600" dirty="0"/>
          </a:p>
        </p:txBody>
      </p:sp>
      <p:sp>
        <p:nvSpPr>
          <p:cNvPr id="37891" name="Rectangle 3"/>
          <p:cNvSpPr/>
          <p:nvPr>
            <p:ph idx="1"/>
          </p:nvPr>
        </p:nvSpPr>
        <p:spPr>
          <a:xfrm>
            <a:off x="838200" y="1295400"/>
            <a:ext cx="7772400" cy="4114800"/>
          </a:xfrm>
          <a:solidFill>
            <a:srgbClr val="FFFFFF"/>
          </a:solidFill>
          <a:ln>
            <a:noFill/>
          </a:ln>
        </p:spPr>
        <p:txBody>
          <a:bodyPr/>
          <a:p>
            <a:pPr eaLnBrk="1" hangingPunct="1">
              <a:buNone/>
            </a:pPr>
            <a:r>
              <a:rPr lang="zh-CN" altLang="en-US" dirty="0"/>
              <a:t>计算过程</a:t>
            </a:r>
            <a:endParaRPr lang="zh-CN" altLang="en-US" dirty="0"/>
          </a:p>
          <a:p>
            <a:pPr eaLnBrk="1" hangingPunct="1">
              <a:buNone/>
            </a:pPr>
            <a:r>
              <a:rPr lang="zh-CN" altLang="en-US" sz="2400" dirty="0"/>
              <a:t>	</a:t>
            </a:r>
            <a:r>
              <a:rPr lang="en-US" altLang="zh-CN" sz="2400" dirty="0"/>
              <a:t>1</a:t>
            </a:r>
            <a:r>
              <a:rPr lang="zh-CN" altLang="en-US" sz="2400" dirty="0"/>
              <a:t>、选举根桥</a:t>
            </a:r>
            <a:endParaRPr lang="zh-CN" altLang="en-US" sz="2400" dirty="0"/>
          </a:p>
          <a:p>
            <a:pPr eaLnBrk="1" hangingPunct="1">
              <a:buNone/>
            </a:pPr>
            <a:r>
              <a:rPr lang="zh-CN" altLang="en-US" sz="2400" dirty="0"/>
              <a:t>		依据：</a:t>
            </a:r>
            <a:r>
              <a:rPr lang="zh-CN" altLang="en-US" sz="2400" dirty="0">
                <a:sym typeface="Wingdings" panose="05000000000000000000" pitchFamily="2" charset="2"/>
              </a:rPr>
              <a:t>桥</a:t>
            </a:r>
            <a:r>
              <a:rPr lang="en-US" altLang="zh-CN" sz="2400" dirty="0">
                <a:sym typeface="Wingdings" panose="05000000000000000000" pitchFamily="2" charset="2"/>
              </a:rPr>
              <a:t>ID</a:t>
            </a:r>
            <a:r>
              <a:rPr lang="zh-CN" altLang="en-US" sz="2400" dirty="0">
                <a:sym typeface="Wingdings" panose="05000000000000000000" pitchFamily="2" charset="2"/>
              </a:rPr>
              <a:t>小优先</a:t>
            </a:r>
            <a:endParaRPr lang="zh-CN" altLang="en-US" sz="2400" dirty="0"/>
          </a:p>
          <a:p>
            <a:pPr eaLnBrk="1" hangingPunct="1">
              <a:buNone/>
            </a:pPr>
            <a:r>
              <a:rPr lang="zh-CN" altLang="en-US" sz="2400" dirty="0"/>
              <a:t>	</a:t>
            </a:r>
            <a:r>
              <a:rPr lang="en-US" altLang="zh-CN" sz="2400" dirty="0"/>
              <a:t>2</a:t>
            </a:r>
            <a:r>
              <a:rPr lang="zh-CN" altLang="en-US" sz="2400" dirty="0"/>
              <a:t>、选定根端口，与根桥建立关联</a:t>
            </a:r>
            <a:endParaRPr lang="zh-CN" altLang="en-US" sz="2400" dirty="0"/>
          </a:p>
          <a:p>
            <a:pPr eaLnBrk="1" hangingPunct="1">
              <a:buNone/>
            </a:pPr>
            <a:r>
              <a:rPr lang="zh-CN" altLang="en-US" sz="2400" dirty="0"/>
              <a:t>	</a:t>
            </a:r>
            <a:r>
              <a:rPr lang="zh-CN" altLang="en-US" sz="2000" dirty="0"/>
              <a:t>	依据： 	</a:t>
            </a:r>
            <a:r>
              <a:rPr lang="en-US" altLang="zh-CN" sz="2000" b="1" dirty="0">
                <a:latin typeface="Arial" panose="020B0604020202020204" pitchFamily="34" charset="0"/>
                <a:ea typeface="Arial" panose="020B0604020202020204" pitchFamily="34" charset="0"/>
              </a:rPr>
              <a:t>Root Path Cost</a:t>
            </a:r>
            <a:r>
              <a:rPr lang="en-US" altLang="zh-CN" sz="2000" dirty="0"/>
              <a:t> </a:t>
            </a:r>
            <a:r>
              <a:rPr lang="zh-CN" altLang="en-US" sz="2000" dirty="0"/>
              <a:t>、端口所连对端网桥</a:t>
            </a:r>
            <a:r>
              <a:rPr lang="en-US" altLang="zh-CN" sz="2000" dirty="0"/>
              <a:t>ID </a:t>
            </a:r>
            <a:r>
              <a:rPr lang="zh-CN" altLang="en-US" sz="2000" dirty="0"/>
              <a:t>、</a:t>
            </a:r>
            <a:endParaRPr lang="zh-CN" altLang="en-US" sz="2000" dirty="0"/>
          </a:p>
          <a:p>
            <a:pPr eaLnBrk="1" hangingPunct="1">
              <a:buNone/>
            </a:pPr>
            <a:r>
              <a:rPr lang="zh-CN" altLang="en-US" sz="2000" dirty="0"/>
              <a:t>			端口所连对端端口</a:t>
            </a:r>
            <a:r>
              <a:rPr lang="en-US" altLang="zh-CN" sz="2000" dirty="0"/>
              <a:t>ID </a:t>
            </a:r>
            <a:r>
              <a:rPr lang="zh-CN" altLang="en-US" sz="2000" dirty="0"/>
              <a:t>、自己的端口</a:t>
            </a:r>
            <a:r>
              <a:rPr lang="en-US" altLang="zh-CN" sz="2000" dirty="0"/>
              <a:t>ID 	</a:t>
            </a:r>
            <a:endParaRPr lang="en-US" altLang="zh-CN" sz="2000" dirty="0"/>
          </a:p>
          <a:p>
            <a:pPr eaLnBrk="1" hangingPunct="1">
              <a:buNone/>
            </a:pPr>
            <a:r>
              <a:rPr lang="en-US" altLang="zh-CN" sz="2400" dirty="0">
                <a:latin typeface="宋体" panose="02010600030101010101" pitchFamily="2" charset="-122"/>
              </a:rPr>
              <a:t>	3</a:t>
            </a:r>
            <a:r>
              <a:rPr lang="zh-CN" altLang="en-US" sz="2400" dirty="0">
                <a:latin typeface="宋体" panose="02010600030101010101" pitchFamily="2" charset="-122"/>
              </a:rPr>
              <a:t>、为网络中每个</a:t>
            </a:r>
            <a:r>
              <a:rPr lang="en-US" altLang="zh-CN" sz="2400" dirty="0"/>
              <a:t>LAN</a:t>
            </a:r>
            <a:r>
              <a:rPr lang="zh-CN" altLang="en-US" sz="2400" dirty="0">
                <a:latin typeface="宋体" panose="02010600030101010101" pitchFamily="2" charset="-122"/>
              </a:rPr>
              <a:t>选定指定桥和指定端口</a:t>
            </a:r>
            <a:r>
              <a:rPr lang="zh-CN" altLang="en-US" sz="2400" dirty="0"/>
              <a:t> </a:t>
            </a:r>
            <a:endParaRPr lang="zh-CN" altLang="en-US" sz="2400" dirty="0"/>
          </a:p>
          <a:p>
            <a:pPr eaLnBrk="1" hangingPunct="1">
              <a:buNone/>
            </a:pPr>
            <a:r>
              <a:rPr lang="zh-CN" altLang="en-US" sz="2400" dirty="0">
                <a:solidFill>
                  <a:srgbClr val="FC6804"/>
                </a:solidFill>
              </a:rPr>
              <a:t>		</a:t>
            </a:r>
            <a:r>
              <a:rPr lang="zh-CN" altLang="en-US" sz="2000" dirty="0"/>
              <a:t>依据：	到达根桥的路径开销、所连网桥</a:t>
            </a:r>
            <a:r>
              <a:rPr lang="en-US" altLang="zh-CN" sz="2000" dirty="0"/>
              <a:t>ID</a:t>
            </a:r>
            <a:r>
              <a:rPr lang="zh-CN" altLang="en-US" sz="2000" dirty="0"/>
              <a:t>、</a:t>
            </a:r>
            <a:endParaRPr lang="zh-CN" altLang="en-US" sz="2000" dirty="0"/>
          </a:p>
          <a:p>
            <a:pPr eaLnBrk="1" hangingPunct="1">
              <a:buNone/>
            </a:pPr>
            <a:r>
              <a:rPr lang="zh-CN" altLang="en-US" sz="2000" dirty="0"/>
              <a:t>			 </a:t>
            </a:r>
            <a:r>
              <a:rPr lang="en-US" altLang="zh-CN" sz="2000" dirty="0"/>
              <a:t>LAN</a:t>
            </a:r>
            <a:r>
              <a:rPr lang="zh-CN" altLang="en-US" sz="2000" dirty="0"/>
              <a:t>所连端口</a:t>
            </a:r>
            <a:r>
              <a:rPr lang="en-US" altLang="zh-CN" sz="2000" dirty="0"/>
              <a:t>ID</a:t>
            </a:r>
            <a:endParaRPr lang="en-US" altLang="zh-CN"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7" name="Rectangle 2"/>
          <p:cNvSpPr/>
          <p:nvPr>
            <p:ph type="title"/>
          </p:nvPr>
        </p:nvSpPr>
        <p:spPr>
          <a:xfrm>
            <a:off x="3200400" y="304800"/>
            <a:ext cx="4572000" cy="609600"/>
          </a:xfrm>
          <a:solidFill>
            <a:srgbClr val="FFFFFF"/>
          </a:solidFill>
          <a:ln>
            <a:noFill/>
          </a:ln>
        </p:spPr>
        <p:txBody>
          <a:bodyPr/>
          <a:p>
            <a:pPr eaLnBrk="1" hangingPunct="1"/>
            <a:r>
              <a:rPr lang="zh-CN" altLang="en-US" sz="3600" dirty="0"/>
              <a:t>生成树协议</a:t>
            </a:r>
            <a:r>
              <a:rPr lang="en-US" altLang="zh-CN" sz="3600" dirty="0"/>
              <a:t>(</a:t>
            </a:r>
            <a:r>
              <a:rPr lang="zh-CN" altLang="en-US" sz="3600" dirty="0"/>
              <a:t>五</a:t>
            </a:r>
            <a:r>
              <a:rPr lang="en-US" altLang="zh-CN" sz="3600" dirty="0"/>
              <a:t>)</a:t>
            </a:r>
            <a:endParaRPr lang="en-US" altLang="zh-CN" sz="3600" dirty="0"/>
          </a:p>
        </p:txBody>
      </p:sp>
      <p:sp>
        <p:nvSpPr>
          <p:cNvPr id="11268" name="Rectangle 9"/>
          <p:cNvSpPr>
            <a:spLocks noGrp="1"/>
          </p:cNvSpPr>
          <p:nvPr>
            <p:ph sz="half" idx="1"/>
          </p:nvPr>
        </p:nvSpPr>
        <p:spPr>
          <a:xfrm>
            <a:off x="609600" y="1143000"/>
            <a:ext cx="914400" cy="609600"/>
          </a:xfrm>
          <a:noFill/>
          <a:ln>
            <a:noFill/>
          </a:ln>
        </p:spPr>
        <p:txBody>
          <a:bodyPr/>
          <a:p>
            <a:pPr eaLnBrk="1" hangingPunct="1">
              <a:buNone/>
            </a:pPr>
            <a:r>
              <a:rPr lang="zh-CN" altLang="en-US" dirty="0">
                <a:latin typeface="+mn-lt"/>
                <a:ea typeface="+mn-ea"/>
                <a:cs typeface="+mn-cs"/>
              </a:rPr>
              <a:t>图例</a:t>
            </a:r>
            <a:endParaRPr lang="zh-CN" altLang="en-US" sz="1800" dirty="0">
              <a:latin typeface="+mn-lt"/>
              <a:ea typeface="+mn-ea"/>
              <a:cs typeface="+mn-cs"/>
            </a:endParaRPr>
          </a:p>
        </p:txBody>
      </p:sp>
      <p:graphicFrame>
        <p:nvGraphicFramePr>
          <p:cNvPr id="113677" name="Object 13"/>
          <p:cNvGraphicFramePr/>
          <p:nvPr/>
        </p:nvGraphicFramePr>
        <p:xfrm>
          <a:off x="1524000" y="1371600"/>
          <a:ext cx="6705600" cy="4775200"/>
        </p:xfrm>
        <a:graphic>
          <a:graphicData uri="http://schemas.openxmlformats.org/presentationml/2006/ole">
            <mc:AlternateContent xmlns:mc="http://schemas.openxmlformats.org/markup-compatibility/2006">
              <mc:Choice xmlns:v="urn:schemas-microsoft-com:vml" Requires="v">
                <p:oleObj spid="_x0000_s3091" name="" r:id="rId1" imgW="5791200" imgH="4124325" progId="Photoshop.Image.6">
                  <p:embed/>
                </p:oleObj>
              </mc:Choice>
              <mc:Fallback>
                <p:oleObj name="" r:id="rId1" imgW="5791200" imgH="4124325" progId="Photoshop.Image.6">
                  <p:embed/>
                  <p:pic>
                    <p:nvPicPr>
                      <p:cNvPr id="0" name="图片 3090"/>
                      <p:cNvPicPr/>
                      <p:nvPr/>
                    </p:nvPicPr>
                    <p:blipFill>
                      <a:blip r:embed="rId2"/>
                      <a:stretch>
                        <a:fillRect/>
                      </a:stretch>
                    </p:blipFill>
                    <p:spPr>
                      <a:xfrm>
                        <a:off x="1524000" y="1371600"/>
                        <a:ext cx="6705600" cy="4775200"/>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3677"/>
                                        </p:tgtEl>
                                        <p:attrNameLst>
                                          <p:attrName>style.visibility</p:attrName>
                                        </p:attrNameLst>
                                      </p:cBhvr>
                                      <p:to>
                                        <p:strVal val="visible"/>
                                      </p:to>
                                    </p:set>
                                    <p:animEffect transition="in" filter="dissolve">
                                      <p:cBhvr>
                                        <p:cTn id="7" dur="500"/>
                                        <p:tgtEl>
                                          <p:spTgt spid="113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p:nvPr>
            <p:ph type="title"/>
          </p:nvPr>
        </p:nvSpPr>
        <p:spPr>
          <a:xfrm>
            <a:off x="3124200" y="381000"/>
            <a:ext cx="4419600" cy="685800"/>
          </a:xfrm>
          <a:solidFill>
            <a:srgbClr val="FFFFFF"/>
          </a:solidFill>
          <a:ln>
            <a:noFill/>
          </a:ln>
        </p:spPr>
        <p:txBody>
          <a:bodyPr/>
          <a:p>
            <a:pPr eaLnBrk="1" hangingPunct="1"/>
            <a:r>
              <a:rPr lang="zh-CN" altLang="en-US" sz="3600" dirty="0"/>
              <a:t>生成树协议</a:t>
            </a:r>
            <a:r>
              <a:rPr lang="en-US" altLang="zh-CN" sz="3600" dirty="0"/>
              <a:t>(</a:t>
            </a:r>
            <a:r>
              <a:rPr lang="zh-CN" altLang="en-US" sz="3600" dirty="0"/>
              <a:t>六</a:t>
            </a:r>
            <a:r>
              <a:rPr lang="en-US" altLang="zh-CN" sz="3600" dirty="0"/>
              <a:t>)</a:t>
            </a:r>
            <a:endParaRPr lang="en-US" altLang="zh-CN" sz="3600" dirty="0"/>
          </a:p>
        </p:txBody>
      </p:sp>
      <p:sp>
        <p:nvSpPr>
          <p:cNvPr id="38915" name="Rectangle 33"/>
          <p:cNvSpPr>
            <a:spLocks noGrp="1"/>
          </p:cNvSpPr>
          <p:nvPr>
            <p:ph sz="half" idx="1"/>
          </p:nvPr>
        </p:nvSpPr>
        <p:spPr>
          <a:xfrm>
            <a:off x="838200" y="1295400"/>
            <a:ext cx="7772400" cy="4114800"/>
          </a:xfrm>
          <a:noFill/>
          <a:ln>
            <a:noFill/>
          </a:ln>
        </p:spPr>
        <p:txBody>
          <a:bodyPr/>
          <a:p>
            <a:pPr eaLnBrk="1" hangingPunct="1">
              <a:buNone/>
            </a:pPr>
            <a:r>
              <a:rPr lang="en-US" altLang="zh-CN" dirty="0">
                <a:latin typeface="+mn-lt"/>
                <a:ea typeface="+mn-ea"/>
                <a:cs typeface="+mn-cs"/>
              </a:rPr>
              <a:t>Stp</a:t>
            </a:r>
            <a:r>
              <a:rPr lang="zh-CN" altLang="en-US" dirty="0">
                <a:latin typeface="+mn-lt"/>
                <a:ea typeface="+mn-ea"/>
                <a:cs typeface="+mn-cs"/>
              </a:rPr>
              <a:t>扩展</a:t>
            </a:r>
            <a:endParaRPr lang="zh-CN" altLang="en-US" dirty="0">
              <a:latin typeface="+mn-lt"/>
              <a:ea typeface="+mn-ea"/>
              <a:cs typeface="+mn-cs"/>
            </a:endParaRPr>
          </a:p>
          <a:p>
            <a:pPr eaLnBrk="1" hangingPunct="1">
              <a:buNone/>
            </a:pPr>
            <a:r>
              <a:rPr lang="zh-CN" altLang="en-US" sz="2000" dirty="0">
                <a:latin typeface="+mn-lt"/>
                <a:ea typeface="+mn-ea"/>
                <a:cs typeface="+mn-cs"/>
              </a:rPr>
              <a:t>	</a:t>
            </a:r>
            <a:r>
              <a:rPr lang="en-US" altLang="zh-CN" sz="2400" dirty="0">
                <a:latin typeface="+mn-lt"/>
                <a:ea typeface="+mn-ea"/>
                <a:cs typeface="+mn-cs"/>
              </a:rPr>
              <a:t>1</a:t>
            </a:r>
            <a:r>
              <a:rPr lang="zh-CN" altLang="en-US" sz="2400" dirty="0">
                <a:latin typeface="+mn-lt"/>
                <a:ea typeface="+mn-ea"/>
                <a:cs typeface="+mn-cs"/>
              </a:rPr>
              <a:t>、</a:t>
            </a:r>
            <a:r>
              <a:rPr lang="en-US" altLang="zh-CN" sz="2400" dirty="0">
                <a:latin typeface="+mn-lt"/>
                <a:ea typeface="+mn-ea"/>
                <a:cs typeface="+mn-cs"/>
              </a:rPr>
              <a:t>Rstp(IEEE802.1W) </a:t>
            </a:r>
            <a:r>
              <a:rPr lang="zh-CN" altLang="en-US" sz="2400" dirty="0">
                <a:latin typeface="+mn-lt"/>
                <a:ea typeface="+mn-ea"/>
                <a:cs typeface="+mn-cs"/>
              </a:rPr>
              <a:t>，快速</a:t>
            </a:r>
            <a:r>
              <a:rPr lang="en-US" altLang="zh-CN" sz="2400" dirty="0">
                <a:latin typeface="+mn-lt"/>
                <a:ea typeface="+mn-ea"/>
                <a:cs typeface="+mn-cs"/>
              </a:rPr>
              <a:t>STP</a:t>
            </a:r>
            <a:endParaRPr lang="en-US" altLang="zh-CN" sz="2400" dirty="0">
              <a:latin typeface="+mn-lt"/>
              <a:ea typeface="+mn-ea"/>
              <a:cs typeface="+mn-cs"/>
            </a:endParaRPr>
          </a:p>
          <a:p>
            <a:pPr eaLnBrk="1" hangingPunct="1">
              <a:buNone/>
            </a:pPr>
            <a:r>
              <a:rPr lang="en-US" altLang="zh-CN" sz="2400" dirty="0">
                <a:latin typeface="+mn-lt"/>
                <a:ea typeface="+mn-ea"/>
                <a:cs typeface="+mn-cs"/>
              </a:rPr>
              <a:t>		</a:t>
            </a:r>
            <a:r>
              <a:rPr lang="zh-CN" altLang="en-US" sz="2000" dirty="0">
                <a:latin typeface="+mn-lt"/>
                <a:ea typeface="+mn-ea"/>
                <a:cs typeface="+mn-cs"/>
              </a:rPr>
              <a:t>加快</a:t>
            </a:r>
            <a:r>
              <a:rPr lang="en-US" altLang="zh-CN" sz="2000" dirty="0">
                <a:latin typeface="+mn-lt"/>
                <a:ea typeface="+mn-ea"/>
                <a:cs typeface="+mn-cs"/>
              </a:rPr>
              <a:t>stp</a:t>
            </a:r>
            <a:r>
              <a:rPr lang="zh-CN" altLang="en-US" sz="2000" dirty="0">
                <a:latin typeface="+mn-lt"/>
                <a:ea typeface="+mn-ea"/>
                <a:cs typeface="+mn-cs"/>
              </a:rPr>
              <a:t>的收敛时间，快速达到稳定的状态</a:t>
            </a:r>
            <a:endParaRPr lang="zh-CN" altLang="en-US" sz="2000" dirty="0">
              <a:latin typeface="+mn-lt"/>
              <a:ea typeface="+mn-ea"/>
              <a:cs typeface="+mn-cs"/>
            </a:endParaRPr>
          </a:p>
          <a:p>
            <a:pPr eaLnBrk="1" hangingPunct="1">
              <a:buNone/>
            </a:pPr>
            <a:r>
              <a:rPr lang="zh-CN" altLang="en-US" sz="2400" dirty="0">
                <a:latin typeface="+mn-lt"/>
                <a:ea typeface="+mn-ea"/>
                <a:cs typeface="+mn-cs"/>
              </a:rPr>
              <a:t>	</a:t>
            </a:r>
            <a:r>
              <a:rPr lang="en-US" altLang="zh-CN" sz="2400" dirty="0">
                <a:latin typeface="+mn-lt"/>
                <a:ea typeface="+mn-ea"/>
                <a:cs typeface="+mn-cs"/>
              </a:rPr>
              <a:t>2</a:t>
            </a:r>
            <a:r>
              <a:rPr lang="zh-CN" altLang="en-US" sz="2400" dirty="0">
                <a:latin typeface="+mn-lt"/>
                <a:ea typeface="+mn-ea"/>
                <a:cs typeface="+mn-cs"/>
              </a:rPr>
              <a:t>、</a:t>
            </a:r>
            <a:r>
              <a:rPr lang="en-US" altLang="zh-CN" sz="2400" dirty="0">
                <a:latin typeface="+mn-lt"/>
                <a:ea typeface="+mn-ea"/>
                <a:cs typeface="+mn-cs"/>
              </a:rPr>
              <a:t>Mstp(IEEE802.1S)</a:t>
            </a:r>
            <a:endParaRPr lang="en-US" altLang="zh-CN" sz="2400" dirty="0">
              <a:latin typeface="+mn-lt"/>
              <a:ea typeface="+mn-ea"/>
              <a:cs typeface="+mn-cs"/>
            </a:endParaRPr>
          </a:p>
          <a:p>
            <a:pPr eaLnBrk="1" hangingPunct="1">
              <a:buNone/>
            </a:pPr>
            <a:r>
              <a:rPr lang="en-US" altLang="zh-CN" sz="2400" dirty="0">
                <a:latin typeface="+mn-lt"/>
                <a:ea typeface="+mn-ea"/>
                <a:cs typeface="+mn-cs"/>
              </a:rPr>
              <a:t>		</a:t>
            </a:r>
            <a:r>
              <a:rPr lang="zh-CN" altLang="en-US" sz="2400" dirty="0">
                <a:latin typeface="+mn-lt"/>
                <a:ea typeface="+mn-ea"/>
                <a:cs typeface="+mn-cs"/>
              </a:rPr>
              <a:t>每个或多个</a:t>
            </a:r>
            <a:r>
              <a:rPr lang="en-US" altLang="zh-CN" sz="2400" dirty="0">
                <a:latin typeface="+mn-lt"/>
                <a:ea typeface="+mn-ea"/>
                <a:cs typeface="+mn-cs"/>
              </a:rPr>
              <a:t>vlan</a:t>
            </a:r>
            <a:r>
              <a:rPr lang="zh-CN" altLang="en-US" sz="2400" dirty="0">
                <a:latin typeface="+mn-lt"/>
                <a:ea typeface="+mn-ea"/>
                <a:cs typeface="+mn-cs"/>
              </a:rPr>
              <a:t>属于一个</a:t>
            </a:r>
            <a:r>
              <a:rPr lang="en-US" altLang="zh-CN" sz="2400" dirty="0">
                <a:latin typeface="+mn-lt"/>
                <a:ea typeface="+mn-ea"/>
                <a:cs typeface="+mn-cs"/>
              </a:rPr>
              <a:t>stp</a:t>
            </a:r>
            <a:r>
              <a:rPr lang="zh-CN" altLang="en-US" sz="2400" dirty="0">
                <a:latin typeface="+mn-lt"/>
                <a:ea typeface="+mn-ea"/>
                <a:cs typeface="+mn-cs"/>
              </a:rPr>
              <a:t>域，参加该</a:t>
            </a:r>
            <a:r>
              <a:rPr lang="en-US" altLang="zh-CN" sz="2400" dirty="0">
                <a:latin typeface="+mn-lt"/>
                <a:ea typeface="+mn-ea"/>
                <a:cs typeface="+mn-cs"/>
              </a:rPr>
              <a:t>stp</a:t>
            </a:r>
            <a:r>
              <a:rPr lang="zh-CN" altLang="en-US" sz="2400" dirty="0">
                <a:latin typeface="+mn-lt"/>
                <a:ea typeface="+mn-ea"/>
                <a:cs typeface="+mn-cs"/>
              </a:rPr>
              <a:t>域的计	算。</a:t>
            </a:r>
            <a:endParaRPr lang="zh-CN" altLang="en-US" sz="2400" dirty="0">
              <a:latin typeface="+mn-lt"/>
              <a:ea typeface="+mn-ea"/>
              <a:cs typeface="+mn-cs"/>
            </a:endParaRPr>
          </a:p>
          <a:p>
            <a:pPr eaLnBrk="1" hangingPunct="1">
              <a:buNone/>
            </a:pPr>
            <a:r>
              <a:rPr lang="zh-CN" altLang="en-US" dirty="0">
                <a:latin typeface="宋体" panose="02010600030101010101" pitchFamily="2" charset="-122"/>
                <a:ea typeface="+mn-ea"/>
                <a:cs typeface="+mn-cs"/>
              </a:rPr>
              <a:t>注意</a:t>
            </a:r>
            <a:endParaRPr lang="zh-CN" altLang="en-US" dirty="0">
              <a:latin typeface="宋体" panose="02010600030101010101" pitchFamily="2" charset="-122"/>
              <a:ea typeface="+mn-ea"/>
              <a:cs typeface="+mn-cs"/>
            </a:endParaRPr>
          </a:p>
          <a:p>
            <a:pPr eaLnBrk="1" hangingPunct="1">
              <a:buNone/>
            </a:pPr>
            <a:r>
              <a:rPr lang="zh-CN" altLang="en-US" sz="2400" dirty="0">
                <a:latin typeface="宋体" panose="02010600030101010101" pitchFamily="2" charset="-122"/>
                <a:ea typeface="+mn-ea"/>
                <a:cs typeface="+mn-cs"/>
              </a:rPr>
              <a:t>	</a:t>
            </a:r>
            <a:r>
              <a:rPr lang="zh-CN" altLang="en-US" sz="2000" dirty="0">
                <a:latin typeface="宋体" panose="02010600030101010101" pitchFamily="2" charset="-122"/>
                <a:ea typeface="+mn-ea"/>
                <a:cs typeface="+mn-cs"/>
              </a:rPr>
              <a:t>实际组网配置时，将处于网络拓扑中心位置的桥配置成根桥，使生成树的各个分支均匀。</a:t>
            </a:r>
            <a:endParaRPr lang="zh-CN" altLang="en-US" sz="2000" dirty="0">
              <a:latin typeface="+mn-lt"/>
              <a:ea typeface="+mn-ea"/>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p:nvPr>
            <p:ph type="title"/>
          </p:nvPr>
        </p:nvSpPr>
        <p:spPr>
          <a:xfrm>
            <a:off x="2971800" y="381000"/>
            <a:ext cx="5105400" cy="533400"/>
          </a:xfrm>
          <a:solidFill>
            <a:srgbClr val="FFFFFF"/>
          </a:solidFill>
          <a:ln>
            <a:noFill/>
          </a:ln>
        </p:spPr>
        <p:txBody>
          <a:bodyPr/>
          <a:p>
            <a:pPr eaLnBrk="1" hangingPunct="1"/>
            <a:r>
              <a:rPr lang="en-US" altLang="zh-CN" sz="3600" dirty="0"/>
              <a:t>Igmp snooping</a:t>
            </a:r>
            <a:r>
              <a:rPr lang="zh-CN" altLang="en-US" sz="3600" dirty="0"/>
              <a:t>（一）</a:t>
            </a:r>
            <a:endParaRPr lang="zh-CN" altLang="en-US" sz="3600" dirty="0"/>
          </a:p>
        </p:txBody>
      </p:sp>
      <p:sp>
        <p:nvSpPr>
          <p:cNvPr id="39939" name="AutoShape 5"/>
          <p:cNvSpPr/>
          <p:nvPr/>
        </p:nvSpPr>
        <p:spPr>
          <a:xfrm>
            <a:off x="5791200" y="1676400"/>
            <a:ext cx="2895600" cy="1295400"/>
          </a:xfrm>
          <a:prstGeom prst="wedgeRoundRectCallout">
            <a:avLst>
              <a:gd name="adj1" fmla="val -43750"/>
              <a:gd name="adj2" fmla="val 70000"/>
              <a:gd name="adj3" fmla="val 16667"/>
            </a:avLst>
          </a:prstGeom>
          <a:noFill/>
          <a:ln w="9525">
            <a:noFill/>
          </a:ln>
        </p:spPr>
        <p:txBody>
          <a:bodyPr/>
          <a:p>
            <a:pPr lvl="0" algn="ctr" eaLnBrk="1" hangingPunct="1">
              <a:lnSpc>
                <a:spcPct val="90000"/>
              </a:lnSpc>
              <a:spcBef>
                <a:spcPct val="20000"/>
              </a:spcBef>
              <a:buClr>
                <a:schemeClr val="accent2"/>
              </a:buClr>
              <a:buSzPct val="80000"/>
              <a:buFont typeface="Wingdings" panose="05000000000000000000" pitchFamily="2" charset="2"/>
              <a:buChar char="l"/>
            </a:pPr>
            <a:endParaRPr lang="zh-CN" altLang="zh-CN" dirty="0">
              <a:latin typeface="Times New Roman" panose="02020603050405020304" pitchFamily="18" charset="0"/>
              <a:ea typeface="宋体" panose="02010600030101010101" pitchFamily="2" charset="-122"/>
            </a:endParaRPr>
          </a:p>
        </p:txBody>
      </p:sp>
      <p:sp>
        <p:nvSpPr>
          <p:cNvPr id="39940" name="Rectangle 39"/>
          <p:cNvSpPr/>
          <p:nvPr>
            <p:ph idx="1"/>
          </p:nvPr>
        </p:nvSpPr>
        <p:spPr>
          <a:xfrm>
            <a:off x="838200" y="1447800"/>
            <a:ext cx="7772400" cy="3505200"/>
          </a:xfrm>
          <a:solidFill>
            <a:srgbClr val="FFFFFF"/>
          </a:solidFill>
          <a:ln>
            <a:noFill/>
          </a:ln>
        </p:spPr>
        <p:txBody>
          <a:bodyPr/>
          <a:p>
            <a:pPr eaLnBrk="1" hangingPunct="1">
              <a:buNone/>
            </a:pPr>
            <a:r>
              <a:rPr lang="zh-CN" altLang="en-US" sz="2400" b="1" dirty="0"/>
              <a:t>概述：</a:t>
            </a:r>
            <a:endParaRPr lang="zh-CN" altLang="en-US" sz="2400" b="1" dirty="0"/>
          </a:p>
          <a:p>
            <a:pPr eaLnBrk="1" hangingPunct="1">
              <a:buNone/>
            </a:pPr>
            <a:r>
              <a:rPr lang="zh-CN" altLang="en-US" sz="2400" dirty="0"/>
              <a:t>	</a:t>
            </a:r>
            <a:r>
              <a:rPr lang="zh-CN" altLang="en-US" sz="2000" dirty="0"/>
              <a:t>	</a:t>
            </a:r>
            <a:r>
              <a:rPr lang="en-US" altLang="zh-CN" sz="2000" dirty="0"/>
              <a:t>IGMP snooping </a:t>
            </a:r>
            <a:r>
              <a:rPr lang="zh-CN" altLang="en-US" sz="2000" dirty="0">
                <a:latin typeface="宋体" panose="02010600030101010101" pitchFamily="2" charset="-122"/>
              </a:rPr>
              <a:t>用来监听主机与路由器之间的</a:t>
            </a:r>
            <a:r>
              <a:rPr lang="en-US" altLang="zh-CN" sz="2000" dirty="0"/>
              <a:t>IGMP</a:t>
            </a:r>
            <a:r>
              <a:rPr lang="zh-CN" altLang="en-US" sz="2000" dirty="0">
                <a:latin typeface="宋体" panose="02010600030101010101" pitchFamily="2" charset="-122"/>
              </a:rPr>
              <a:t>报文，</a:t>
            </a:r>
            <a:endParaRPr lang="zh-CN" altLang="en-US" sz="2000" dirty="0">
              <a:latin typeface="宋体" panose="02010600030101010101" pitchFamily="2" charset="-122"/>
            </a:endParaRPr>
          </a:p>
          <a:p>
            <a:pPr eaLnBrk="1" hangingPunct="1">
              <a:buNone/>
            </a:pPr>
            <a:r>
              <a:rPr lang="zh-CN" altLang="en-US" sz="2000" dirty="0">
                <a:latin typeface="宋体" panose="02010600030101010101" pitchFamily="2" charset="-122"/>
              </a:rPr>
              <a:t>   在交换设备中建立和维护多播组。</a:t>
            </a:r>
            <a:endParaRPr lang="zh-CN" altLang="en-US" sz="2000" dirty="0">
              <a:latin typeface="宋体" panose="02010600030101010101" pitchFamily="2" charset="-122"/>
            </a:endParaRPr>
          </a:p>
          <a:p>
            <a:pPr eaLnBrk="1" hangingPunct="1">
              <a:buNone/>
            </a:pPr>
            <a:endParaRPr lang="zh-CN" altLang="en-US" dirty="0"/>
          </a:p>
          <a:p>
            <a:pPr eaLnBrk="1" hangingPunct="1">
              <a:buNone/>
            </a:pPr>
            <a:r>
              <a:rPr lang="zh-CN" altLang="en-US" sz="2400" b="1" dirty="0">
                <a:latin typeface="宋体" panose="02010600030101010101" pitchFamily="2" charset="-122"/>
              </a:rPr>
              <a:t>组播地址：</a:t>
            </a:r>
            <a:endParaRPr lang="zh-CN" altLang="en-US" b="1" dirty="0"/>
          </a:p>
          <a:p>
            <a:pPr eaLnBrk="1" hangingPunct="1">
              <a:buNone/>
            </a:pPr>
            <a:r>
              <a:rPr lang="zh-CN" altLang="en-US" sz="2000" dirty="0"/>
              <a:t>		</a:t>
            </a:r>
            <a:r>
              <a:rPr lang="en-US" altLang="zh-CN" sz="2000" dirty="0"/>
              <a:t>IP</a:t>
            </a:r>
            <a:r>
              <a:rPr lang="zh-CN" altLang="en-US" sz="2000" dirty="0">
                <a:latin typeface="宋体" panose="02010600030101010101" pitchFamily="2" charset="-122"/>
              </a:rPr>
              <a:t>组播使用了</a:t>
            </a:r>
            <a:r>
              <a:rPr lang="en-US" altLang="zh-CN" sz="2000" dirty="0"/>
              <a:t>D</a:t>
            </a:r>
            <a:r>
              <a:rPr lang="zh-CN" altLang="en-US" sz="2000" dirty="0">
                <a:latin typeface="宋体" panose="02010600030101010101" pitchFamily="2" charset="-122"/>
              </a:rPr>
              <a:t>类地址 </a:t>
            </a:r>
            <a:endParaRPr lang="zh-CN" altLang="en-US" sz="2000" dirty="0">
              <a:latin typeface="宋体" panose="02010600030101010101" pitchFamily="2" charset="-122"/>
            </a:endParaRPr>
          </a:p>
          <a:p>
            <a:pPr eaLnBrk="1" hangingPunct="1">
              <a:buNone/>
            </a:pPr>
            <a:r>
              <a:rPr lang="zh-CN" altLang="en-US" sz="2000" dirty="0">
                <a:latin typeface="宋体" panose="02010600030101010101" pitchFamily="2" charset="-122"/>
              </a:rPr>
              <a:t>		</a:t>
            </a:r>
            <a:r>
              <a:rPr lang="en-US" altLang="zh-CN" sz="2000" dirty="0"/>
              <a:t>224</a:t>
            </a:r>
            <a:r>
              <a:rPr lang="zh-CN" altLang="en-US" sz="2000" dirty="0">
                <a:latin typeface="宋体" panose="02010600030101010101" pitchFamily="2" charset="-122"/>
              </a:rPr>
              <a:t>．</a:t>
            </a:r>
            <a:r>
              <a:rPr lang="en-US" altLang="zh-CN" sz="2000" dirty="0"/>
              <a:t>0</a:t>
            </a:r>
            <a:r>
              <a:rPr lang="zh-CN" altLang="en-US" sz="2000" dirty="0">
                <a:latin typeface="宋体" panose="02010600030101010101" pitchFamily="2" charset="-122"/>
              </a:rPr>
              <a:t>．</a:t>
            </a:r>
            <a:r>
              <a:rPr lang="en-US" altLang="zh-CN" sz="2000" dirty="0"/>
              <a:t>0</a:t>
            </a:r>
            <a:r>
              <a:rPr lang="zh-CN" altLang="en-US" sz="2000" dirty="0">
                <a:latin typeface="宋体" panose="02010600030101010101" pitchFamily="2" charset="-122"/>
              </a:rPr>
              <a:t>．</a:t>
            </a:r>
            <a:r>
              <a:rPr lang="en-US" altLang="zh-CN" sz="2000" dirty="0"/>
              <a:t>0  ~  239</a:t>
            </a:r>
            <a:r>
              <a:rPr lang="zh-CN" altLang="en-US" sz="2000" dirty="0">
                <a:latin typeface="宋体" panose="02010600030101010101" pitchFamily="2" charset="-122"/>
              </a:rPr>
              <a:t>．</a:t>
            </a:r>
            <a:r>
              <a:rPr lang="en-US" altLang="zh-CN" sz="2000" dirty="0"/>
              <a:t>255</a:t>
            </a:r>
            <a:r>
              <a:rPr lang="zh-CN" altLang="en-US" sz="2000" dirty="0">
                <a:latin typeface="宋体" panose="02010600030101010101" pitchFamily="2" charset="-122"/>
              </a:rPr>
              <a:t>．</a:t>
            </a:r>
            <a:r>
              <a:rPr lang="en-US" altLang="zh-CN" sz="2000" dirty="0"/>
              <a:t>255</a:t>
            </a:r>
            <a:r>
              <a:rPr lang="zh-CN" altLang="en-US" sz="2000" dirty="0">
                <a:latin typeface="宋体" panose="02010600030101010101" pitchFamily="2" charset="-122"/>
              </a:rPr>
              <a:t>．</a:t>
            </a:r>
            <a:r>
              <a:rPr lang="en-US" altLang="zh-CN" sz="2000" dirty="0"/>
              <a:t>255 </a:t>
            </a:r>
            <a:endParaRPr lang="en-US" altLang="zh-CN" sz="2000" dirty="0"/>
          </a:p>
          <a:p>
            <a:pPr eaLnBrk="1" hangingPunct="1">
              <a:buNone/>
            </a:pPr>
            <a:r>
              <a:rPr lang="en-US" altLang="zh-CN" sz="2000" dirty="0"/>
              <a:t>		IP</a:t>
            </a:r>
            <a:r>
              <a:rPr lang="zh-CN" altLang="en-US" sz="2000" dirty="0"/>
              <a:t>到</a:t>
            </a:r>
            <a:r>
              <a:rPr lang="en-US" altLang="zh-CN" sz="2000" dirty="0"/>
              <a:t>mac</a:t>
            </a:r>
            <a:r>
              <a:rPr lang="zh-CN" altLang="en-US" sz="2000" dirty="0"/>
              <a:t>的映射， </a:t>
            </a:r>
            <a:r>
              <a:rPr lang="en-US" altLang="zh-CN" sz="2000" b="1" dirty="0"/>
              <a:t>01.00.5E.00.00.00 </a:t>
            </a:r>
            <a:r>
              <a:rPr lang="zh-CN" altLang="en-US" sz="2000" dirty="0"/>
              <a:t>低</a:t>
            </a:r>
            <a:r>
              <a:rPr lang="zh-CN" altLang="en-US" sz="2000" dirty="0">
                <a:latin typeface="宋体" panose="02010600030101010101" pitchFamily="2" charset="-122"/>
              </a:rPr>
              <a:t>位</a:t>
            </a:r>
            <a:r>
              <a:rPr lang="en-US" altLang="zh-CN" sz="2000" dirty="0"/>
              <a:t>23</a:t>
            </a:r>
            <a:r>
              <a:rPr lang="zh-CN" altLang="en-US" sz="2000" dirty="0">
                <a:latin typeface="宋体" panose="02010600030101010101" pitchFamily="2" charset="-122"/>
              </a:rPr>
              <a:t>比特</a:t>
            </a:r>
            <a:endParaRPr lang="zh-CN" altLang="en-US" sz="2000" dirty="0">
              <a:latin typeface="宋体" panose="02010600030101010101" pitchFamily="2"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1" name="Rectangle 2"/>
          <p:cNvSpPr/>
          <p:nvPr>
            <p:ph type="title"/>
          </p:nvPr>
        </p:nvSpPr>
        <p:spPr>
          <a:xfrm>
            <a:off x="3048000" y="381000"/>
            <a:ext cx="5105400" cy="533400"/>
          </a:xfrm>
          <a:solidFill>
            <a:srgbClr val="FFFFFF"/>
          </a:solidFill>
          <a:ln>
            <a:noFill/>
          </a:ln>
        </p:spPr>
        <p:txBody>
          <a:bodyPr/>
          <a:p>
            <a:pPr eaLnBrk="1" hangingPunct="1"/>
            <a:r>
              <a:rPr lang="en-US" altLang="zh-CN" sz="3600" dirty="0"/>
              <a:t>Igmp snooping</a:t>
            </a:r>
            <a:r>
              <a:rPr lang="zh-CN" altLang="en-US" sz="3600" dirty="0"/>
              <a:t>（二）</a:t>
            </a:r>
            <a:endParaRPr lang="zh-CN" altLang="en-US" sz="3600" dirty="0"/>
          </a:p>
        </p:txBody>
      </p:sp>
      <p:graphicFrame>
        <p:nvGraphicFramePr>
          <p:cNvPr id="12290" name="Object 24"/>
          <p:cNvGraphicFramePr/>
          <p:nvPr/>
        </p:nvGraphicFramePr>
        <p:xfrm>
          <a:off x="1371600" y="1600200"/>
          <a:ext cx="4572000" cy="3057525"/>
        </p:xfrm>
        <a:graphic>
          <a:graphicData uri="http://schemas.openxmlformats.org/presentationml/2006/ole">
            <mc:AlternateContent xmlns:mc="http://schemas.openxmlformats.org/markup-compatibility/2006">
              <mc:Choice xmlns:v="urn:schemas-microsoft-com:vml" Requires="v">
                <p:oleObj spid="_x0000_s3085" name="" r:id="rId1" imgW="2228215" imgH="1490345" progId="FLW3Drawing">
                  <p:embed/>
                </p:oleObj>
              </mc:Choice>
              <mc:Fallback>
                <p:oleObj name="" r:id="rId1" imgW="2228215" imgH="1490345" progId="FLW3Drawing">
                  <p:embed/>
                  <p:pic>
                    <p:nvPicPr>
                      <p:cNvPr id="0" name="图片 3084"/>
                      <p:cNvPicPr/>
                      <p:nvPr/>
                    </p:nvPicPr>
                    <p:blipFill>
                      <a:blip r:embed="rId2"/>
                      <a:stretch>
                        <a:fillRect/>
                      </a:stretch>
                    </p:blipFill>
                    <p:spPr>
                      <a:xfrm>
                        <a:off x="1371600" y="1600200"/>
                        <a:ext cx="4572000" cy="3057525"/>
                      </a:xfrm>
                      <a:prstGeom prst="rect">
                        <a:avLst/>
                      </a:prstGeom>
                      <a:noFill/>
                      <a:ln w="38100">
                        <a:noFill/>
                        <a:miter/>
                      </a:ln>
                    </p:spPr>
                  </p:pic>
                </p:oleObj>
              </mc:Fallback>
            </mc:AlternateContent>
          </a:graphicData>
        </a:graphic>
      </p:graphicFrame>
      <p:sp>
        <p:nvSpPr>
          <p:cNvPr id="12292" name="Text Box 25"/>
          <p:cNvSpPr txBox="1"/>
          <p:nvPr/>
        </p:nvSpPr>
        <p:spPr>
          <a:xfrm>
            <a:off x="4800600" y="2743200"/>
            <a:ext cx="3432175" cy="336550"/>
          </a:xfrm>
          <a:prstGeom prst="rect">
            <a:avLst/>
          </a:prstGeom>
          <a:noFill/>
          <a:ln w="9525">
            <a:noFill/>
          </a:ln>
        </p:spPr>
        <p:txBody>
          <a:bodyPr wrap="none">
            <a:spAutoFit/>
          </a:bodyPr>
          <a:p>
            <a:pPr lvl="0" eaLnBrk="1" hangingPunct="1"/>
            <a:r>
              <a:rPr lang="zh-CN" altLang="en-US" sz="1600" dirty="0">
                <a:latin typeface="Times New Roman" panose="02020603050405020304" pitchFamily="18" charset="0"/>
                <a:ea typeface="宋体" panose="02010600030101010101" pitchFamily="2" charset="-122"/>
              </a:rPr>
              <a:t>没有</a:t>
            </a:r>
            <a:r>
              <a:rPr lang="en-US" altLang="zh-CN" sz="1600" dirty="0">
                <a:latin typeface="Times New Roman" panose="02020603050405020304" pitchFamily="18" charset="0"/>
                <a:ea typeface="宋体" panose="02010600030101010101" pitchFamily="2" charset="-122"/>
              </a:rPr>
              <a:t>igmp snooping</a:t>
            </a:r>
            <a:r>
              <a:rPr lang="zh-CN" altLang="en-US" sz="1600" dirty="0">
                <a:latin typeface="Times New Roman" panose="02020603050405020304" pitchFamily="18" charset="0"/>
                <a:ea typeface="宋体" panose="02010600030101010101" pitchFamily="2" charset="-122"/>
              </a:rPr>
              <a:t>功能的二层交换机</a:t>
            </a:r>
            <a:endParaRPr lang="zh-CN" altLang="en-US" sz="1600" dirty="0">
              <a:latin typeface="Times New Roman" panose="02020603050405020304" pitchFamily="18" charset="0"/>
              <a:ea typeface="宋体" panose="02010600030101010101" pitchFamily="2" charset="-122"/>
            </a:endParaRPr>
          </a:p>
        </p:txBody>
      </p:sp>
      <p:sp>
        <p:nvSpPr>
          <p:cNvPr id="12293" name="Text Box 26"/>
          <p:cNvSpPr txBox="1"/>
          <p:nvPr/>
        </p:nvSpPr>
        <p:spPr>
          <a:xfrm>
            <a:off x="2590800" y="4876800"/>
            <a:ext cx="3006725" cy="396875"/>
          </a:xfrm>
          <a:prstGeom prst="rect">
            <a:avLst/>
          </a:prstGeom>
          <a:noFill/>
          <a:ln w="9525">
            <a:noFill/>
          </a:ln>
        </p:spPr>
        <p:txBody>
          <a:bodyPr wrap="none">
            <a:spAutoFit/>
          </a:bodyPr>
          <a:p>
            <a:pPr lvl="0" eaLnBrk="1" hangingPunct="1"/>
            <a:r>
              <a:rPr lang="zh-CN" altLang="en-US" sz="2000" b="1" i="1" dirty="0">
                <a:latin typeface="Times New Roman" panose="02020603050405020304" pitchFamily="18" charset="0"/>
                <a:ea typeface="宋体" panose="02010600030101010101" pitchFamily="2" charset="-122"/>
              </a:rPr>
              <a:t>多播流将在</a:t>
            </a:r>
            <a:r>
              <a:rPr lang="en-US" altLang="zh-CN" sz="2000" b="1" i="1" dirty="0">
                <a:latin typeface="Times New Roman" panose="02020603050405020304" pitchFamily="18" charset="0"/>
                <a:ea typeface="宋体" panose="02010600030101010101" pitchFamily="2" charset="-122"/>
              </a:rPr>
              <a:t>VLAN</a:t>
            </a:r>
            <a:r>
              <a:rPr lang="zh-CN" altLang="en-US" sz="2000" b="1" i="1" dirty="0">
                <a:latin typeface="Times New Roman" panose="02020603050405020304" pitchFamily="18" charset="0"/>
                <a:ea typeface="宋体" panose="02010600030101010101" pitchFamily="2" charset="-122"/>
              </a:rPr>
              <a:t>内广播</a:t>
            </a:r>
            <a:r>
              <a:rPr lang="en-US" altLang="zh-CN" sz="2000" b="1" i="1" dirty="0">
                <a:latin typeface="Times New Roman" panose="02020603050405020304" pitchFamily="18" charset="0"/>
                <a:ea typeface="宋体" panose="02010600030101010101" pitchFamily="2" charset="-122"/>
              </a:rPr>
              <a:t>!</a:t>
            </a:r>
            <a:endParaRPr lang="en-US" altLang="zh-CN" sz="2000" b="1" i="1" dirty="0">
              <a:latin typeface="Times New Roman" panose="02020603050405020304" pitchFamily="18" charset="0"/>
              <a:ea typeface="宋体" panose="02010600030101010101" pitchFamily="2"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5" name="Rectangle 2"/>
          <p:cNvSpPr/>
          <p:nvPr>
            <p:ph type="title"/>
          </p:nvPr>
        </p:nvSpPr>
        <p:spPr>
          <a:xfrm>
            <a:off x="2819400" y="304800"/>
            <a:ext cx="5410200" cy="609600"/>
          </a:xfrm>
          <a:solidFill>
            <a:srgbClr val="FFFFFF"/>
          </a:solidFill>
          <a:ln>
            <a:noFill/>
          </a:ln>
        </p:spPr>
        <p:txBody>
          <a:bodyPr/>
          <a:p>
            <a:pPr eaLnBrk="1" hangingPunct="1"/>
            <a:r>
              <a:rPr lang="en-US" altLang="zh-CN" sz="3600" dirty="0"/>
              <a:t>Igmp snooping</a:t>
            </a:r>
            <a:r>
              <a:rPr lang="zh-CN" altLang="en-US" sz="3600" dirty="0"/>
              <a:t>（三）</a:t>
            </a:r>
            <a:endParaRPr lang="zh-CN" altLang="en-US" sz="3600" dirty="0"/>
          </a:p>
        </p:txBody>
      </p:sp>
      <p:sp>
        <p:nvSpPr>
          <p:cNvPr id="13316" name="Rectangle 3"/>
          <p:cNvSpPr/>
          <p:nvPr>
            <p:ph idx="1"/>
          </p:nvPr>
        </p:nvSpPr>
        <p:spPr>
          <a:xfrm>
            <a:off x="457200" y="4419600"/>
            <a:ext cx="7924800" cy="1524000"/>
          </a:xfrm>
          <a:solidFill>
            <a:srgbClr val="FFFFFF"/>
          </a:solidFill>
          <a:ln>
            <a:noFill/>
          </a:ln>
        </p:spPr>
        <p:txBody>
          <a:bodyPr/>
          <a:p>
            <a:pPr eaLnBrk="1" hangingPunct="1">
              <a:buNone/>
            </a:pPr>
            <a:r>
              <a:rPr lang="en-US" altLang="zh-CN" sz="2000" b="1" dirty="0"/>
              <a:t>Igmp </a:t>
            </a:r>
            <a:r>
              <a:rPr lang="zh-CN" altLang="en-US" sz="2000" b="1" dirty="0"/>
              <a:t>报文类型：</a:t>
            </a:r>
            <a:r>
              <a:rPr lang="zh-CN" altLang="en-US" sz="2000" dirty="0"/>
              <a:t>查询、报告、离开</a:t>
            </a:r>
            <a:endParaRPr lang="zh-CN" altLang="en-US" sz="2000" dirty="0"/>
          </a:p>
          <a:p>
            <a:pPr eaLnBrk="1" hangingPunct="1">
              <a:buNone/>
            </a:pPr>
            <a:r>
              <a:rPr lang="zh-CN" altLang="en-US" sz="2000" b="1" dirty="0"/>
              <a:t>具体实现：</a:t>
            </a:r>
            <a:endParaRPr lang="zh-CN" altLang="en-US" sz="2000" b="1" dirty="0"/>
          </a:p>
          <a:p>
            <a:pPr eaLnBrk="1" hangingPunct="1">
              <a:buNone/>
            </a:pPr>
            <a:r>
              <a:rPr lang="zh-CN" altLang="en-US" sz="2400" b="1" dirty="0"/>
              <a:t>    </a:t>
            </a:r>
            <a:r>
              <a:rPr lang="zh-CN" altLang="en-US" sz="2000" dirty="0"/>
              <a:t>通过对</a:t>
            </a:r>
            <a:r>
              <a:rPr lang="en-US" altLang="zh-CN" sz="2000" dirty="0"/>
              <a:t>igmp</a:t>
            </a:r>
            <a:r>
              <a:rPr lang="zh-CN" altLang="en-US" sz="2000" dirty="0"/>
              <a:t>报文的处理，建立和维护软件中的多播表，同时设置和维护芯片中的多播地址表，为多播数据流的转发提供指引。</a:t>
            </a:r>
            <a:endParaRPr lang="zh-CN" altLang="en-US" sz="2000" dirty="0"/>
          </a:p>
        </p:txBody>
      </p:sp>
      <p:graphicFrame>
        <p:nvGraphicFramePr>
          <p:cNvPr id="13314" name="Object 5"/>
          <p:cNvGraphicFramePr/>
          <p:nvPr/>
        </p:nvGraphicFramePr>
        <p:xfrm>
          <a:off x="1371600" y="1295400"/>
          <a:ext cx="4343400" cy="2905125"/>
        </p:xfrm>
        <a:graphic>
          <a:graphicData uri="http://schemas.openxmlformats.org/presentationml/2006/ole">
            <mc:AlternateContent xmlns:mc="http://schemas.openxmlformats.org/markup-compatibility/2006">
              <mc:Choice xmlns:v="urn:schemas-microsoft-com:vml" Requires="v">
                <p:oleObj spid="_x0000_s3081" name="" r:id="rId1" imgW="2228215" imgH="1490345" progId="FLW3Drawing">
                  <p:embed/>
                </p:oleObj>
              </mc:Choice>
              <mc:Fallback>
                <p:oleObj name="" r:id="rId1" imgW="2228215" imgH="1490345" progId="FLW3Drawing">
                  <p:embed/>
                  <p:pic>
                    <p:nvPicPr>
                      <p:cNvPr id="0" name="图片 3080"/>
                      <p:cNvPicPr/>
                      <p:nvPr/>
                    </p:nvPicPr>
                    <p:blipFill>
                      <a:blip r:embed="rId2"/>
                      <a:stretch>
                        <a:fillRect/>
                      </a:stretch>
                    </p:blipFill>
                    <p:spPr>
                      <a:xfrm>
                        <a:off x="1371600" y="1295400"/>
                        <a:ext cx="4343400" cy="2905125"/>
                      </a:xfrm>
                      <a:prstGeom prst="rect">
                        <a:avLst/>
                      </a:prstGeom>
                      <a:noFill/>
                      <a:ln w="38100">
                        <a:noFill/>
                        <a:miter/>
                      </a:ln>
                    </p:spPr>
                  </p:pic>
                </p:oleObj>
              </mc:Fallback>
            </mc:AlternateContent>
          </a:graphicData>
        </a:graphic>
      </p:graphicFrame>
      <p:sp>
        <p:nvSpPr>
          <p:cNvPr id="13317" name="Text Box 6"/>
          <p:cNvSpPr txBox="1"/>
          <p:nvPr/>
        </p:nvSpPr>
        <p:spPr>
          <a:xfrm>
            <a:off x="4648200" y="2362200"/>
            <a:ext cx="3432175" cy="336550"/>
          </a:xfrm>
          <a:prstGeom prst="rect">
            <a:avLst/>
          </a:prstGeom>
          <a:noFill/>
          <a:ln w="9525">
            <a:noFill/>
          </a:ln>
        </p:spPr>
        <p:txBody>
          <a:bodyPr wrap="none">
            <a:spAutoFit/>
          </a:bodyPr>
          <a:p>
            <a:pPr lvl="0" eaLnBrk="1" hangingPunct="1"/>
            <a:r>
              <a:rPr lang="zh-CN" altLang="en-US" sz="1600" dirty="0">
                <a:latin typeface="Times New Roman" panose="02020603050405020304" pitchFamily="18" charset="0"/>
                <a:ea typeface="宋体" panose="02010600030101010101" pitchFamily="2" charset="-122"/>
              </a:rPr>
              <a:t>具有</a:t>
            </a:r>
            <a:r>
              <a:rPr lang="en-US" altLang="zh-CN" sz="1600" dirty="0">
                <a:latin typeface="Times New Roman" panose="02020603050405020304" pitchFamily="18" charset="0"/>
                <a:ea typeface="宋体" panose="02010600030101010101" pitchFamily="2" charset="-122"/>
              </a:rPr>
              <a:t>igmp snooping</a:t>
            </a:r>
            <a:r>
              <a:rPr lang="zh-CN" altLang="en-US" sz="1600" dirty="0">
                <a:latin typeface="Times New Roman" panose="02020603050405020304" pitchFamily="18" charset="0"/>
                <a:ea typeface="宋体" panose="02010600030101010101" pitchFamily="2" charset="-122"/>
              </a:rPr>
              <a:t>功能的二层交换机</a:t>
            </a:r>
            <a:endParaRPr lang="zh-CN" altLang="en-US" sz="1600" dirty="0">
              <a:latin typeface="Times New Roman" panose="02020603050405020304" pitchFamily="18" charset="0"/>
              <a:ea typeface="宋体" panose="02010600030101010101" pitchFamily="2" charset="-122"/>
            </a:endParaRPr>
          </a:p>
        </p:txBody>
      </p:sp>
      <p:sp>
        <p:nvSpPr>
          <p:cNvPr id="13318" name="Text Box 7"/>
          <p:cNvSpPr txBox="1"/>
          <p:nvPr/>
        </p:nvSpPr>
        <p:spPr>
          <a:xfrm>
            <a:off x="4724400" y="3886200"/>
            <a:ext cx="3094038" cy="396875"/>
          </a:xfrm>
          <a:prstGeom prst="rect">
            <a:avLst/>
          </a:prstGeom>
          <a:noFill/>
          <a:ln w="9525">
            <a:noFill/>
          </a:ln>
        </p:spPr>
        <p:txBody>
          <a:bodyPr wrap="none">
            <a:spAutoFit/>
          </a:bodyPr>
          <a:p>
            <a:pPr lvl="0" eaLnBrk="1" hangingPunct="1"/>
            <a:r>
              <a:rPr lang="zh-CN" altLang="en-US" sz="2000" b="1" i="1" dirty="0">
                <a:latin typeface="Times New Roman" panose="02020603050405020304" pitchFamily="18" charset="0"/>
                <a:ea typeface="宋体" panose="02010600030101010101" pitchFamily="2" charset="-122"/>
              </a:rPr>
              <a:t>多播流只发给多播组成员</a:t>
            </a:r>
            <a:r>
              <a:rPr lang="en-US" altLang="zh-CN" sz="2000" b="1" i="1" dirty="0">
                <a:latin typeface="Times New Roman" panose="02020603050405020304" pitchFamily="18" charset="0"/>
                <a:ea typeface="宋体" panose="02010600030101010101" pitchFamily="2" charset="-122"/>
              </a:rPr>
              <a:t>!</a:t>
            </a:r>
            <a:endParaRPr lang="en-US" altLang="zh-CN" sz="2000" b="1" i="1" dirty="0">
              <a:latin typeface="Times New Roman" panose="02020603050405020304" pitchFamily="18" charset="0"/>
              <a:ea typeface="宋体" panose="02010600030101010101" pitchFamily="2"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41" name="Text Box 7"/>
          <p:cNvSpPr txBox="1"/>
          <p:nvPr/>
        </p:nvSpPr>
        <p:spPr>
          <a:xfrm>
            <a:off x="6858000" y="3962400"/>
            <a:ext cx="1247775" cy="396875"/>
          </a:xfrm>
          <a:prstGeom prst="rect">
            <a:avLst/>
          </a:prstGeom>
          <a:noFill/>
          <a:ln w="9525">
            <a:noFill/>
          </a:ln>
        </p:spPr>
        <p:txBody>
          <a:bodyPr wrap="none">
            <a:spAutoFit/>
          </a:bodyPr>
          <a:p>
            <a:pPr lvl="0" eaLnBrk="1" hangingPunct="1"/>
            <a:r>
              <a:rPr lang="en-US" altLang="zh-CN" sz="2000" b="1" dirty="0">
                <a:latin typeface="Times New Roman" panose="02020603050405020304" pitchFamily="18" charset="0"/>
                <a:ea typeface="宋体" panose="02010600030101010101" pitchFamily="2" charset="-122"/>
              </a:rPr>
              <a:t>L3</a:t>
            </a:r>
            <a:r>
              <a:rPr lang="zh-CN" altLang="en-US" sz="2000" b="1" dirty="0">
                <a:latin typeface="Times New Roman" panose="02020603050405020304" pitchFamily="18" charset="0"/>
                <a:ea typeface="宋体" panose="02010600030101010101" pitchFamily="2" charset="-122"/>
              </a:rPr>
              <a:t>交换机</a:t>
            </a:r>
            <a:endParaRPr lang="zh-CN" altLang="en-US" sz="2000" b="1" dirty="0">
              <a:latin typeface="Times New Roman" panose="02020603050405020304" pitchFamily="18" charset="0"/>
              <a:ea typeface="宋体" panose="02010600030101010101" pitchFamily="2" charset="-122"/>
            </a:endParaRPr>
          </a:p>
        </p:txBody>
      </p:sp>
      <p:sp>
        <p:nvSpPr>
          <p:cNvPr id="14342" name="Text Box 8"/>
          <p:cNvSpPr txBox="1"/>
          <p:nvPr/>
        </p:nvSpPr>
        <p:spPr>
          <a:xfrm>
            <a:off x="2355850" y="304800"/>
            <a:ext cx="5873750" cy="641350"/>
          </a:xfrm>
          <a:prstGeom prst="rect">
            <a:avLst/>
          </a:prstGeom>
          <a:noFill/>
          <a:ln w="9525">
            <a:noFill/>
          </a:ln>
        </p:spPr>
        <p:txBody>
          <a:bodyPr wrap="none">
            <a:spAutoFit/>
          </a:bodyPr>
          <a:p>
            <a:pPr lvl="0" eaLnBrk="1" hangingPunct="1"/>
            <a:r>
              <a:rPr lang="zh-CN" altLang="en-US" sz="3600" dirty="0">
                <a:latin typeface="Times New Roman" panose="02020603050405020304" pitchFamily="18" charset="0"/>
                <a:ea typeface="宋体" panose="02010600030101010101" pitchFamily="2" charset="-122"/>
              </a:rPr>
              <a:t>以太网交换机发展</a:t>
            </a:r>
            <a:r>
              <a:rPr lang="en-US" altLang="zh-CN" sz="3600" dirty="0">
                <a:latin typeface="Times New Roman" panose="02020603050405020304" pitchFamily="18" charset="0"/>
                <a:ea typeface="宋体" panose="02010600030101010101" pitchFamily="2" charset="-122"/>
              </a:rPr>
              <a:t>-L3</a:t>
            </a:r>
            <a:r>
              <a:rPr lang="zh-CN" altLang="en-US" sz="3600" dirty="0">
                <a:latin typeface="Times New Roman" panose="02020603050405020304" pitchFamily="18" charset="0"/>
                <a:ea typeface="宋体" panose="02010600030101010101" pitchFamily="2" charset="-122"/>
              </a:rPr>
              <a:t>交换机</a:t>
            </a:r>
            <a:endParaRPr lang="zh-CN" altLang="en-US" sz="3600" dirty="0">
              <a:latin typeface="Times New Roman" panose="02020603050405020304" pitchFamily="18" charset="0"/>
              <a:ea typeface="宋体" panose="02010600030101010101" pitchFamily="2" charset="-122"/>
            </a:endParaRPr>
          </a:p>
        </p:txBody>
      </p:sp>
      <p:graphicFrame>
        <p:nvGraphicFramePr>
          <p:cNvPr id="14338" name="Object 9"/>
          <p:cNvGraphicFramePr/>
          <p:nvPr/>
        </p:nvGraphicFramePr>
        <p:xfrm>
          <a:off x="304800" y="1524000"/>
          <a:ext cx="2514600" cy="1912938"/>
        </p:xfrm>
        <a:graphic>
          <a:graphicData uri="http://schemas.openxmlformats.org/presentationml/2006/ole">
            <mc:AlternateContent xmlns:mc="http://schemas.openxmlformats.org/markup-compatibility/2006">
              <mc:Choice xmlns:v="urn:schemas-microsoft-com:vml" Requires="v">
                <p:oleObj spid="_x0000_s3082" name="" r:id="rId1" imgW="1400175" imgH="1065530" progId="FLW3Drawing">
                  <p:embed/>
                </p:oleObj>
              </mc:Choice>
              <mc:Fallback>
                <p:oleObj name="" r:id="rId1" imgW="1400175" imgH="1065530" progId="FLW3Drawing">
                  <p:embed/>
                  <p:pic>
                    <p:nvPicPr>
                      <p:cNvPr id="0" name="图片 3081"/>
                      <p:cNvPicPr/>
                      <p:nvPr/>
                    </p:nvPicPr>
                    <p:blipFill>
                      <a:blip r:embed="rId2"/>
                      <a:stretch>
                        <a:fillRect/>
                      </a:stretch>
                    </p:blipFill>
                    <p:spPr>
                      <a:xfrm>
                        <a:off x="304800" y="1524000"/>
                        <a:ext cx="2514600" cy="1912938"/>
                      </a:xfrm>
                      <a:prstGeom prst="rect">
                        <a:avLst/>
                      </a:prstGeom>
                      <a:noFill/>
                      <a:ln w="38100">
                        <a:noFill/>
                        <a:miter/>
                      </a:ln>
                    </p:spPr>
                  </p:pic>
                </p:oleObj>
              </mc:Fallback>
            </mc:AlternateContent>
          </a:graphicData>
        </a:graphic>
      </p:graphicFrame>
      <p:graphicFrame>
        <p:nvGraphicFramePr>
          <p:cNvPr id="14339" name="Object 11"/>
          <p:cNvGraphicFramePr/>
          <p:nvPr/>
        </p:nvGraphicFramePr>
        <p:xfrm>
          <a:off x="6324600" y="1536700"/>
          <a:ext cx="2286000" cy="1739900"/>
        </p:xfrm>
        <a:graphic>
          <a:graphicData uri="http://schemas.openxmlformats.org/presentationml/2006/ole">
            <mc:AlternateContent xmlns:mc="http://schemas.openxmlformats.org/markup-compatibility/2006">
              <mc:Choice xmlns:v="urn:schemas-microsoft-com:vml" Requires="v">
                <p:oleObj spid="_x0000_s3084" name="" r:id="rId3" imgW="1400175" imgH="1065530" progId="FLW3Drawing">
                  <p:embed/>
                </p:oleObj>
              </mc:Choice>
              <mc:Fallback>
                <p:oleObj name="" r:id="rId3" imgW="1400175" imgH="1065530" progId="FLW3Drawing">
                  <p:embed/>
                  <p:pic>
                    <p:nvPicPr>
                      <p:cNvPr id="0" name="图片 3083"/>
                      <p:cNvPicPr/>
                      <p:nvPr/>
                    </p:nvPicPr>
                    <p:blipFill>
                      <a:blip r:embed="rId4"/>
                      <a:stretch>
                        <a:fillRect/>
                      </a:stretch>
                    </p:blipFill>
                    <p:spPr>
                      <a:xfrm>
                        <a:off x="6324600" y="1536700"/>
                        <a:ext cx="2286000" cy="1739900"/>
                      </a:xfrm>
                      <a:prstGeom prst="rect">
                        <a:avLst/>
                      </a:prstGeom>
                      <a:noFill/>
                      <a:ln w="38100">
                        <a:noFill/>
                        <a:miter/>
                      </a:ln>
                    </p:spPr>
                  </p:pic>
                </p:oleObj>
              </mc:Fallback>
            </mc:AlternateContent>
          </a:graphicData>
        </a:graphic>
      </p:graphicFrame>
      <p:graphicFrame>
        <p:nvGraphicFramePr>
          <p:cNvPr id="14340" name="Object 12"/>
          <p:cNvGraphicFramePr/>
          <p:nvPr/>
        </p:nvGraphicFramePr>
        <p:xfrm>
          <a:off x="3276600" y="1524000"/>
          <a:ext cx="2514600" cy="1912938"/>
        </p:xfrm>
        <a:graphic>
          <a:graphicData uri="http://schemas.openxmlformats.org/presentationml/2006/ole">
            <mc:AlternateContent xmlns:mc="http://schemas.openxmlformats.org/markup-compatibility/2006">
              <mc:Choice xmlns:v="urn:schemas-microsoft-com:vml" Requires="v">
                <p:oleObj spid="_x0000_s3083" name="" r:id="rId5" imgW="1400175" imgH="1065530" progId="FLW3Drawing">
                  <p:embed/>
                </p:oleObj>
              </mc:Choice>
              <mc:Fallback>
                <p:oleObj name="" r:id="rId5" imgW="1400175" imgH="1065530" progId="FLW3Drawing">
                  <p:embed/>
                  <p:pic>
                    <p:nvPicPr>
                      <p:cNvPr id="0" name="图片 3082"/>
                      <p:cNvPicPr/>
                      <p:nvPr/>
                    </p:nvPicPr>
                    <p:blipFill>
                      <a:blip r:embed="rId6"/>
                      <a:stretch>
                        <a:fillRect/>
                      </a:stretch>
                    </p:blipFill>
                    <p:spPr>
                      <a:xfrm>
                        <a:off x="3276600" y="1524000"/>
                        <a:ext cx="2514600" cy="1912938"/>
                      </a:xfrm>
                      <a:prstGeom prst="rect">
                        <a:avLst/>
                      </a:prstGeom>
                      <a:noFill/>
                      <a:ln w="38100">
                        <a:noFill/>
                        <a:miter/>
                      </a:ln>
                    </p:spPr>
                  </p:pic>
                </p:oleObj>
              </mc:Fallback>
            </mc:AlternateContent>
          </a:graphicData>
        </a:graphic>
      </p:graphicFrame>
      <p:sp>
        <p:nvSpPr>
          <p:cNvPr id="14343" name="Text Box 13"/>
          <p:cNvSpPr txBox="1"/>
          <p:nvPr/>
        </p:nvSpPr>
        <p:spPr>
          <a:xfrm>
            <a:off x="381000" y="3935413"/>
            <a:ext cx="2159000" cy="396875"/>
          </a:xfrm>
          <a:prstGeom prst="rect">
            <a:avLst/>
          </a:prstGeom>
          <a:noFill/>
          <a:ln w="9525">
            <a:noFill/>
          </a:ln>
        </p:spPr>
        <p:txBody>
          <a:bodyPr wrap="none">
            <a:spAutoFit/>
          </a:bodyPr>
          <a:p>
            <a:pPr lvl="0" eaLnBrk="1" hangingPunct="1"/>
            <a:r>
              <a:rPr lang="en-US" altLang="zh-CN" sz="2000" b="1" dirty="0">
                <a:latin typeface="Times New Roman" panose="02020603050405020304" pitchFamily="18" charset="0"/>
                <a:ea typeface="宋体" panose="02010600030101010101" pitchFamily="2" charset="-122"/>
              </a:rPr>
              <a:t>L2</a:t>
            </a:r>
            <a:r>
              <a:rPr lang="zh-CN" altLang="en-US" sz="2000" b="1" dirty="0">
                <a:latin typeface="Times New Roman" panose="02020603050405020304" pitchFamily="18" charset="0"/>
                <a:ea typeface="宋体" panose="02010600030101010101" pitchFamily="2" charset="-122"/>
              </a:rPr>
              <a:t>交换机</a:t>
            </a:r>
            <a:r>
              <a:rPr lang="en-US" altLang="zh-CN" sz="2000" b="1" dirty="0">
                <a:latin typeface="Times New Roman" panose="02020603050405020304" pitchFamily="18" charset="0"/>
                <a:ea typeface="宋体" panose="02010600030101010101" pitchFamily="2" charset="-122"/>
              </a:rPr>
              <a:t>+</a:t>
            </a:r>
            <a:r>
              <a:rPr lang="zh-CN" altLang="en-US" sz="2000" b="1" dirty="0">
                <a:latin typeface="Times New Roman" panose="02020603050405020304" pitchFamily="18" charset="0"/>
                <a:ea typeface="宋体" panose="02010600030101010101" pitchFamily="2" charset="-122"/>
              </a:rPr>
              <a:t>路由器</a:t>
            </a:r>
            <a:endParaRPr lang="zh-CN" altLang="en-US" sz="2000" b="1" dirty="0">
              <a:latin typeface="Times New Roman" panose="02020603050405020304" pitchFamily="18" charset="0"/>
              <a:ea typeface="宋体" panose="02010600030101010101" pitchFamily="2" charset="-122"/>
            </a:endParaRPr>
          </a:p>
        </p:txBody>
      </p:sp>
      <p:sp>
        <p:nvSpPr>
          <p:cNvPr id="14344" name="Text Box 14"/>
          <p:cNvSpPr txBox="1"/>
          <p:nvPr/>
        </p:nvSpPr>
        <p:spPr>
          <a:xfrm>
            <a:off x="533400" y="4648200"/>
            <a:ext cx="1835150" cy="1006475"/>
          </a:xfrm>
          <a:prstGeom prst="rect">
            <a:avLst/>
          </a:prstGeom>
          <a:noFill/>
          <a:ln w="9525">
            <a:noFill/>
          </a:ln>
        </p:spPr>
        <p:txBody>
          <a:bodyPr wrap="none">
            <a:spAutoFit/>
          </a:bodyPr>
          <a:p>
            <a:pPr lvl="0" eaLnBrk="1" hangingPunct="1"/>
            <a:r>
              <a:rPr lang="zh-CN" altLang="en-US" sz="2000" dirty="0">
                <a:latin typeface="Times New Roman" panose="02020603050405020304" pitchFamily="18" charset="0"/>
                <a:ea typeface="宋体" panose="02010600030101010101" pitchFamily="2" charset="-122"/>
              </a:rPr>
              <a:t>占用</a:t>
            </a:r>
            <a:endParaRPr lang="zh-CN" altLang="en-US" sz="2000" dirty="0">
              <a:latin typeface="Times New Roman" panose="02020603050405020304" pitchFamily="18" charset="0"/>
              <a:ea typeface="宋体" panose="02010600030101010101" pitchFamily="2" charset="-122"/>
            </a:endParaRPr>
          </a:p>
          <a:p>
            <a:pPr lvl="0" eaLnBrk="1" hangingPunct="1"/>
            <a:r>
              <a:rPr lang="en-US" altLang="zh-CN" sz="2000" dirty="0">
                <a:latin typeface="Times New Roman" panose="02020603050405020304" pitchFamily="18" charset="0"/>
                <a:ea typeface="宋体" panose="02010600030101010101" pitchFamily="2" charset="-122"/>
              </a:rPr>
              <a:t>3</a:t>
            </a:r>
            <a:r>
              <a:rPr lang="zh-CN" altLang="en-US" sz="2000" dirty="0">
                <a:latin typeface="Times New Roman" panose="02020603050405020304" pitchFamily="18" charset="0"/>
                <a:ea typeface="宋体" panose="02010600030101010101" pitchFamily="2" charset="-122"/>
              </a:rPr>
              <a:t>个交换机端口</a:t>
            </a:r>
            <a:endParaRPr lang="zh-CN" altLang="en-US" sz="2000" dirty="0">
              <a:latin typeface="Times New Roman" panose="02020603050405020304" pitchFamily="18" charset="0"/>
              <a:ea typeface="宋体" panose="02010600030101010101" pitchFamily="2" charset="-122"/>
            </a:endParaRPr>
          </a:p>
          <a:p>
            <a:pPr lvl="0" eaLnBrk="1" hangingPunct="1"/>
            <a:r>
              <a:rPr lang="en-US" altLang="zh-CN" sz="2000" dirty="0">
                <a:latin typeface="Times New Roman" panose="02020603050405020304" pitchFamily="18" charset="0"/>
                <a:ea typeface="宋体" panose="02010600030101010101" pitchFamily="2" charset="-122"/>
              </a:rPr>
              <a:t>3</a:t>
            </a:r>
            <a:r>
              <a:rPr lang="zh-CN" altLang="en-US" sz="2000" dirty="0">
                <a:latin typeface="Times New Roman" panose="02020603050405020304" pitchFamily="18" charset="0"/>
                <a:ea typeface="宋体" panose="02010600030101010101" pitchFamily="2" charset="-122"/>
              </a:rPr>
              <a:t>个路由器端口</a:t>
            </a:r>
            <a:endParaRPr lang="zh-CN" altLang="en-US" sz="2000" dirty="0">
              <a:latin typeface="Times New Roman" panose="02020603050405020304" pitchFamily="18" charset="0"/>
              <a:ea typeface="宋体" panose="02010600030101010101" pitchFamily="2" charset="-122"/>
            </a:endParaRPr>
          </a:p>
        </p:txBody>
      </p:sp>
      <p:sp>
        <p:nvSpPr>
          <p:cNvPr id="14345" name="Text Box 15"/>
          <p:cNvSpPr txBox="1"/>
          <p:nvPr/>
        </p:nvSpPr>
        <p:spPr>
          <a:xfrm>
            <a:off x="3657600" y="4724400"/>
            <a:ext cx="1835150" cy="1006475"/>
          </a:xfrm>
          <a:prstGeom prst="rect">
            <a:avLst/>
          </a:prstGeom>
          <a:noFill/>
          <a:ln w="9525">
            <a:noFill/>
          </a:ln>
        </p:spPr>
        <p:txBody>
          <a:bodyPr wrap="none">
            <a:spAutoFit/>
          </a:bodyPr>
          <a:p>
            <a:pPr lvl="0" eaLnBrk="1" hangingPunct="1"/>
            <a:r>
              <a:rPr lang="zh-CN" altLang="en-US" sz="2000" dirty="0">
                <a:latin typeface="Times New Roman" panose="02020603050405020304" pitchFamily="18" charset="0"/>
                <a:ea typeface="宋体" panose="02010600030101010101" pitchFamily="2" charset="-122"/>
              </a:rPr>
              <a:t>占用</a:t>
            </a:r>
            <a:endParaRPr lang="zh-CN" altLang="en-US" sz="2000" dirty="0">
              <a:latin typeface="Times New Roman" panose="02020603050405020304" pitchFamily="18" charset="0"/>
              <a:ea typeface="宋体" panose="02010600030101010101" pitchFamily="2" charset="-122"/>
            </a:endParaRPr>
          </a:p>
          <a:p>
            <a:pPr lvl="0" eaLnBrk="1" hangingPunct="1"/>
            <a:r>
              <a:rPr lang="en-US" altLang="zh-CN" sz="2000" dirty="0">
                <a:latin typeface="Times New Roman" panose="02020603050405020304" pitchFamily="18" charset="0"/>
                <a:ea typeface="宋体" panose="02010600030101010101" pitchFamily="2" charset="-122"/>
              </a:rPr>
              <a:t>3</a:t>
            </a:r>
            <a:r>
              <a:rPr lang="zh-CN" altLang="en-US" sz="2000" dirty="0">
                <a:latin typeface="Times New Roman" panose="02020603050405020304" pitchFamily="18" charset="0"/>
                <a:ea typeface="宋体" panose="02010600030101010101" pitchFamily="2" charset="-122"/>
              </a:rPr>
              <a:t>个交换机端口</a:t>
            </a:r>
            <a:endParaRPr lang="zh-CN" altLang="en-US" sz="2000" dirty="0">
              <a:latin typeface="Times New Roman" panose="02020603050405020304" pitchFamily="18" charset="0"/>
              <a:ea typeface="宋体" panose="02010600030101010101" pitchFamily="2" charset="-122"/>
            </a:endParaRPr>
          </a:p>
          <a:p>
            <a:pPr lvl="0" eaLnBrk="1" hangingPunct="1"/>
            <a:r>
              <a:rPr lang="en-US" altLang="zh-CN" sz="2000" dirty="0">
                <a:latin typeface="Times New Roman" panose="02020603050405020304" pitchFamily="18" charset="0"/>
                <a:ea typeface="宋体" panose="02010600030101010101" pitchFamily="2" charset="-122"/>
              </a:rPr>
              <a:t>1</a:t>
            </a:r>
            <a:r>
              <a:rPr lang="zh-CN" altLang="en-US" sz="2000" dirty="0">
                <a:latin typeface="Times New Roman" panose="02020603050405020304" pitchFamily="18" charset="0"/>
                <a:ea typeface="宋体" panose="02010600030101010101" pitchFamily="2" charset="-122"/>
              </a:rPr>
              <a:t>个路由器端口</a:t>
            </a:r>
            <a:endParaRPr lang="zh-CN" altLang="en-US" sz="2000" dirty="0">
              <a:latin typeface="Times New Roman" panose="02020603050405020304" pitchFamily="18" charset="0"/>
              <a:ea typeface="宋体" panose="02010600030101010101" pitchFamily="2" charset="-122"/>
            </a:endParaRPr>
          </a:p>
        </p:txBody>
      </p:sp>
      <p:sp>
        <p:nvSpPr>
          <p:cNvPr id="14346" name="Text Box 16"/>
          <p:cNvSpPr txBox="1"/>
          <p:nvPr/>
        </p:nvSpPr>
        <p:spPr>
          <a:xfrm>
            <a:off x="3429000" y="3859213"/>
            <a:ext cx="2184400" cy="701675"/>
          </a:xfrm>
          <a:prstGeom prst="rect">
            <a:avLst/>
          </a:prstGeom>
          <a:noFill/>
          <a:ln w="9525">
            <a:noFill/>
          </a:ln>
        </p:spPr>
        <p:txBody>
          <a:bodyPr wrap="none">
            <a:spAutoFit/>
          </a:bodyPr>
          <a:p>
            <a:pPr lvl="0" eaLnBrk="1" hangingPunct="1"/>
            <a:r>
              <a:rPr lang="en-US" altLang="zh-CN" sz="2000" b="1" dirty="0">
                <a:latin typeface="Times New Roman" panose="02020603050405020304" pitchFamily="18" charset="0"/>
                <a:ea typeface="宋体" panose="02010600030101010101" pitchFamily="2" charset="-122"/>
              </a:rPr>
              <a:t>L2</a:t>
            </a:r>
            <a:r>
              <a:rPr lang="zh-CN" altLang="en-US" sz="2000" b="1" dirty="0">
                <a:latin typeface="Times New Roman" panose="02020603050405020304" pitchFamily="18" charset="0"/>
                <a:ea typeface="宋体" panose="02010600030101010101" pitchFamily="2" charset="-122"/>
              </a:rPr>
              <a:t>交换机</a:t>
            </a:r>
            <a:r>
              <a:rPr lang="en-US" altLang="zh-CN" sz="2000" b="1" dirty="0">
                <a:latin typeface="Times New Roman" panose="02020603050405020304" pitchFamily="18" charset="0"/>
                <a:ea typeface="宋体" panose="02010600030101010101" pitchFamily="2" charset="-122"/>
              </a:rPr>
              <a:t>+</a:t>
            </a:r>
            <a:endParaRPr lang="en-US" altLang="zh-CN" sz="2000" b="1" dirty="0">
              <a:latin typeface="Times New Roman" panose="02020603050405020304" pitchFamily="18" charset="0"/>
              <a:ea typeface="宋体" panose="02010600030101010101" pitchFamily="2" charset="-122"/>
            </a:endParaRPr>
          </a:p>
          <a:p>
            <a:pPr lvl="0" eaLnBrk="1" hangingPunct="1"/>
            <a:r>
              <a:rPr lang="zh-CN" altLang="en-US" sz="2000" b="1" dirty="0">
                <a:latin typeface="Times New Roman" panose="02020603050405020304" pitchFamily="18" charset="0"/>
                <a:ea typeface="宋体" panose="02010600030101010101" pitchFamily="2" charset="-122"/>
              </a:rPr>
              <a:t>支持</a:t>
            </a:r>
            <a:r>
              <a:rPr lang="en-US" altLang="zh-CN" sz="2000" b="1" dirty="0">
                <a:latin typeface="Times New Roman" panose="02020603050405020304" pitchFamily="18" charset="0"/>
                <a:ea typeface="宋体" panose="02010600030101010101" pitchFamily="2" charset="-122"/>
              </a:rPr>
              <a:t>VLAN</a:t>
            </a:r>
            <a:r>
              <a:rPr lang="zh-CN" altLang="en-US" sz="2000" b="1" dirty="0">
                <a:latin typeface="Times New Roman" panose="02020603050405020304" pitchFamily="18" charset="0"/>
                <a:ea typeface="宋体" panose="02010600030101010101" pitchFamily="2" charset="-122"/>
              </a:rPr>
              <a:t>路由器</a:t>
            </a:r>
            <a:endParaRPr lang="zh-CN" altLang="en-US" sz="2000" b="1" dirty="0">
              <a:latin typeface="Times New Roman" panose="02020603050405020304" pitchFamily="18" charset="0"/>
              <a:ea typeface="宋体" panose="02010600030101010101" pitchFamily="2" charset="-122"/>
            </a:endParaRPr>
          </a:p>
        </p:txBody>
      </p:sp>
      <p:sp>
        <p:nvSpPr>
          <p:cNvPr id="14347" name="Text Box 17"/>
          <p:cNvSpPr txBox="1"/>
          <p:nvPr/>
        </p:nvSpPr>
        <p:spPr>
          <a:xfrm>
            <a:off x="6629400" y="5029200"/>
            <a:ext cx="1962150" cy="396875"/>
          </a:xfrm>
          <a:prstGeom prst="rect">
            <a:avLst/>
          </a:prstGeom>
          <a:noFill/>
          <a:ln w="9525">
            <a:noFill/>
          </a:ln>
        </p:spPr>
        <p:txBody>
          <a:bodyPr wrap="none">
            <a:spAutoFit/>
          </a:bodyPr>
          <a:p>
            <a:pPr lvl="0" eaLnBrk="1" hangingPunct="1"/>
            <a:r>
              <a:rPr lang="zh-CN" altLang="en-US" sz="2000" dirty="0">
                <a:latin typeface="Times New Roman" panose="02020603050405020304" pitchFamily="18" charset="0"/>
                <a:ea typeface="宋体" panose="02010600030101010101" pitchFamily="2" charset="-122"/>
              </a:rPr>
              <a:t>不占用物理端口</a:t>
            </a:r>
            <a:endParaRPr lang="zh-CN" altLang="en-US" sz="2000" dirty="0">
              <a:latin typeface="Times New Roman" panose="02020603050405020304" pitchFamily="18" charset="0"/>
              <a:ea typeface="宋体" panose="02010600030101010101" pitchFamily="2"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Text Box 3"/>
          <p:cNvSpPr txBox="1"/>
          <p:nvPr/>
        </p:nvSpPr>
        <p:spPr>
          <a:xfrm>
            <a:off x="2590800" y="304800"/>
            <a:ext cx="5873750" cy="641350"/>
          </a:xfrm>
          <a:prstGeom prst="rect">
            <a:avLst/>
          </a:prstGeom>
          <a:noFill/>
          <a:ln w="9525">
            <a:noFill/>
          </a:ln>
        </p:spPr>
        <p:txBody>
          <a:bodyPr wrap="none">
            <a:spAutoFit/>
          </a:bodyPr>
          <a:p>
            <a:pPr lvl="0" eaLnBrk="1" hangingPunct="1"/>
            <a:r>
              <a:rPr lang="zh-CN" altLang="en-US" sz="3600" dirty="0">
                <a:latin typeface="Times New Roman" panose="02020603050405020304" pitchFamily="18" charset="0"/>
                <a:ea typeface="宋体" panose="02010600030101010101" pitchFamily="2" charset="-122"/>
              </a:rPr>
              <a:t>以太网交换机发展</a:t>
            </a:r>
            <a:r>
              <a:rPr lang="en-US" altLang="zh-CN" sz="3600" dirty="0">
                <a:latin typeface="Times New Roman" panose="02020603050405020304" pitchFamily="18" charset="0"/>
                <a:ea typeface="宋体" panose="02010600030101010101" pitchFamily="2" charset="-122"/>
              </a:rPr>
              <a:t>-L3</a:t>
            </a:r>
            <a:r>
              <a:rPr lang="zh-CN" altLang="en-US" sz="3600" dirty="0">
                <a:latin typeface="Times New Roman" panose="02020603050405020304" pitchFamily="18" charset="0"/>
                <a:ea typeface="宋体" panose="02010600030101010101" pitchFamily="2" charset="-122"/>
              </a:rPr>
              <a:t>交换机</a:t>
            </a:r>
            <a:endParaRPr lang="zh-CN" altLang="en-US" sz="3600" dirty="0">
              <a:latin typeface="Times New Roman" panose="02020603050405020304" pitchFamily="18" charset="0"/>
              <a:ea typeface="宋体" panose="02010600030101010101" pitchFamily="2" charset="-122"/>
            </a:endParaRPr>
          </a:p>
        </p:txBody>
      </p:sp>
      <p:sp>
        <p:nvSpPr>
          <p:cNvPr id="40963" name="Text Box 12"/>
          <p:cNvSpPr txBox="1"/>
          <p:nvPr/>
        </p:nvSpPr>
        <p:spPr>
          <a:xfrm>
            <a:off x="1508125" y="1620838"/>
            <a:ext cx="184150" cy="457200"/>
          </a:xfrm>
          <a:prstGeom prst="rect">
            <a:avLst/>
          </a:prstGeom>
          <a:noFill/>
          <a:ln w="9525">
            <a:noFill/>
          </a:ln>
        </p:spPr>
        <p:txBody>
          <a:bodyPr wrap="none">
            <a:spAutoFit/>
          </a:bodyPr>
          <a:p>
            <a:pPr lvl="0" eaLnBrk="1" hangingPunct="1"/>
            <a:endParaRPr lang="zh-CN" altLang="zh-CN" dirty="0">
              <a:latin typeface="Times New Roman" panose="02020603050405020304" pitchFamily="18" charset="0"/>
              <a:ea typeface="宋体" panose="02010600030101010101" pitchFamily="2" charset="-122"/>
            </a:endParaRPr>
          </a:p>
        </p:txBody>
      </p:sp>
      <p:sp>
        <p:nvSpPr>
          <p:cNvPr id="40964" name="Text Box 15"/>
          <p:cNvSpPr txBox="1"/>
          <p:nvPr/>
        </p:nvSpPr>
        <p:spPr>
          <a:xfrm>
            <a:off x="4572000" y="2133600"/>
            <a:ext cx="1741488" cy="457200"/>
          </a:xfrm>
          <a:prstGeom prst="rect">
            <a:avLst/>
          </a:prstGeom>
          <a:noFill/>
          <a:ln w="9525">
            <a:noFill/>
          </a:ln>
        </p:spPr>
        <p:txBody>
          <a:bodyPr wrap="none">
            <a:spAutoFit/>
          </a:bodyPr>
          <a:p>
            <a:pPr lvl="0" eaLnBrk="1" hangingPunct="1"/>
            <a:r>
              <a:rPr lang="en-US" altLang="zh-CN" dirty="0">
                <a:latin typeface="Times New Roman" panose="02020603050405020304" pitchFamily="18" charset="0"/>
                <a:ea typeface="宋体" panose="02010600030101010101" pitchFamily="2" charset="-122"/>
              </a:rPr>
              <a:t>L3</a:t>
            </a:r>
            <a:r>
              <a:rPr lang="zh-CN" altLang="en-US" dirty="0">
                <a:latin typeface="Times New Roman" panose="02020603050405020304" pitchFamily="18" charset="0"/>
                <a:ea typeface="宋体" panose="02010600030101010101" pitchFamily="2" charset="-122"/>
              </a:rPr>
              <a:t>交换机：</a:t>
            </a:r>
            <a:endParaRPr lang="zh-CN" altLang="en-US" dirty="0">
              <a:latin typeface="Times New Roman" panose="02020603050405020304" pitchFamily="18" charset="0"/>
              <a:ea typeface="宋体" panose="02010600030101010101" pitchFamily="2" charset="-122"/>
            </a:endParaRPr>
          </a:p>
        </p:txBody>
      </p:sp>
      <p:sp>
        <p:nvSpPr>
          <p:cNvPr id="40965" name="Text Box 16"/>
          <p:cNvSpPr txBox="1"/>
          <p:nvPr/>
        </p:nvSpPr>
        <p:spPr>
          <a:xfrm>
            <a:off x="4876800" y="2667000"/>
            <a:ext cx="2805113" cy="1552575"/>
          </a:xfrm>
          <a:prstGeom prst="rect">
            <a:avLst/>
          </a:prstGeom>
          <a:noFill/>
          <a:ln w="9525">
            <a:noFill/>
          </a:ln>
        </p:spPr>
        <p:txBody>
          <a:bodyPr wrap="none">
            <a:spAutoFit/>
          </a:bodyPr>
          <a:p>
            <a:pPr lvl="0" eaLnBrk="1" hangingPunct="1">
              <a:buChar char="•"/>
            </a:pPr>
            <a:r>
              <a:rPr lang="en-US" altLang="zh-CN" dirty="0">
                <a:latin typeface="Times New Roman" panose="02020603050405020304" pitchFamily="18" charset="0"/>
                <a:ea typeface="宋体" panose="02010600030101010101" pitchFamily="2" charset="-122"/>
              </a:rPr>
              <a:t> </a:t>
            </a:r>
            <a:r>
              <a:rPr lang="zh-CN" altLang="en-US" dirty="0">
                <a:latin typeface="Times New Roman" panose="02020603050405020304" pitchFamily="18" charset="0"/>
                <a:ea typeface="宋体" panose="02010600030101010101" pitchFamily="2" charset="-122"/>
              </a:rPr>
              <a:t>配置灵活</a:t>
            </a:r>
            <a:endParaRPr lang="zh-CN" altLang="en-US" dirty="0">
              <a:latin typeface="Times New Roman" panose="02020603050405020304" pitchFamily="18" charset="0"/>
              <a:ea typeface="宋体" panose="02010600030101010101" pitchFamily="2" charset="-122"/>
            </a:endParaRPr>
          </a:p>
          <a:p>
            <a:pPr lvl="0" eaLnBrk="1" hangingPunct="1">
              <a:buChar char="•"/>
            </a:pPr>
            <a:r>
              <a:rPr lang="zh-CN" altLang="en-US" dirty="0">
                <a:latin typeface="Times New Roman" panose="02020603050405020304" pitchFamily="18" charset="0"/>
                <a:ea typeface="宋体" panose="02010600030101010101" pitchFamily="2" charset="-122"/>
              </a:rPr>
              <a:t> 费用低</a:t>
            </a:r>
            <a:endParaRPr lang="zh-CN" altLang="en-US" dirty="0">
              <a:latin typeface="Times New Roman" panose="02020603050405020304" pitchFamily="18" charset="0"/>
              <a:ea typeface="宋体" panose="02010600030101010101" pitchFamily="2" charset="-122"/>
            </a:endParaRPr>
          </a:p>
          <a:p>
            <a:pPr lvl="0" eaLnBrk="1" hangingPunct="1">
              <a:buChar char="•"/>
            </a:pPr>
            <a:r>
              <a:rPr lang="zh-CN" altLang="en-US" dirty="0">
                <a:latin typeface="Times New Roman" panose="02020603050405020304" pitchFamily="18" charset="0"/>
                <a:ea typeface="宋体" panose="02010600030101010101" pitchFamily="2" charset="-122"/>
              </a:rPr>
              <a:t> 硬件交换速度快</a:t>
            </a:r>
            <a:endParaRPr lang="zh-CN" altLang="en-US" dirty="0">
              <a:latin typeface="Times New Roman" panose="02020603050405020304" pitchFamily="18" charset="0"/>
              <a:ea typeface="宋体" panose="02010600030101010101" pitchFamily="2" charset="-122"/>
            </a:endParaRPr>
          </a:p>
          <a:p>
            <a:pPr lvl="0" eaLnBrk="1" hangingPunct="1">
              <a:buChar char="•"/>
            </a:pPr>
            <a:r>
              <a:rPr lang="zh-CN" altLang="en-US" dirty="0">
                <a:latin typeface="Times New Roman" panose="02020603050405020304" pitchFamily="18" charset="0"/>
                <a:ea typeface="宋体" panose="02010600030101010101" pitchFamily="2" charset="-122"/>
              </a:rPr>
              <a:t> 只需管理一个设备</a:t>
            </a:r>
            <a:endParaRPr lang="zh-CN" altLang="en-US" dirty="0">
              <a:latin typeface="Times New Roman" panose="02020603050405020304" pitchFamily="18" charset="0"/>
              <a:ea typeface="宋体" panose="02010600030101010101" pitchFamily="2" charset="-122"/>
            </a:endParaRPr>
          </a:p>
        </p:txBody>
      </p:sp>
      <p:sp>
        <p:nvSpPr>
          <p:cNvPr id="40966" name="Text Box 17"/>
          <p:cNvSpPr txBox="1"/>
          <p:nvPr/>
        </p:nvSpPr>
        <p:spPr>
          <a:xfrm>
            <a:off x="762000" y="2133600"/>
            <a:ext cx="2827338" cy="457200"/>
          </a:xfrm>
          <a:prstGeom prst="rect">
            <a:avLst/>
          </a:prstGeom>
          <a:noFill/>
          <a:ln w="9525">
            <a:noFill/>
          </a:ln>
        </p:spPr>
        <p:txBody>
          <a:bodyPr wrap="none">
            <a:spAutoFit/>
          </a:bodyPr>
          <a:p>
            <a:pPr lvl="0" eaLnBrk="1" hangingPunct="1"/>
            <a:r>
              <a:rPr lang="en-US" altLang="zh-CN" dirty="0">
                <a:latin typeface="Times New Roman" panose="02020603050405020304" pitchFamily="18" charset="0"/>
                <a:ea typeface="宋体" panose="02010600030101010101" pitchFamily="2" charset="-122"/>
              </a:rPr>
              <a:t>L2</a:t>
            </a:r>
            <a:r>
              <a:rPr lang="zh-CN" altLang="en-US" dirty="0">
                <a:latin typeface="Times New Roman" panose="02020603050405020304" pitchFamily="18" charset="0"/>
                <a:ea typeface="宋体" panose="02010600030101010101" pitchFamily="2" charset="-122"/>
              </a:rPr>
              <a:t>交换机</a:t>
            </a:r>
            <a:r>
              <a:rPr lang="en-US" altLang="zh-CN" dirty="0">
                <a:latin typeface="Times New Roman" panose="02020603050405020304" pitchFamily="18" charset="0"/>
                <a:ea typeface="宋体" panose="02010600030101010101" pitchFamily="2" charset="-122"/>
              </a:rPr>
              <a:t>+</a:t>
            </a:r>
            <a:r>
              <a:rPr lang="zh-CN" altLang="en-US" dirty="0">
                <a:latin typeface="Times New Roman" panose="02020603050405020304" pitchFamily="18" charset="0"/>
                <a:ea typeface="宋体" panose="02010600030101010101" pitchFamily="2" charset="-122"/>
              </a:rPr>
              <a:t>路由器：</a:t>
            </a:r>
            <a:endParaRPr lang="zh-CN" altLang="en-US" dirty="0">
              <a:latin typeface="Times New Roman" panose="02020603050405020304" pitchFamily="18" charset="0"/>
              <a:ea typeface="宋体" panose="02010600030101010101" pitchFamily="2" charset="-122"/>
            </a:endParaRPr>
          </a:p>
        </p:txBody>
      </p:sp>
      <p:sp>
        <p:nvSpPr>
          <p:cNvPr id="40967" name="Text Box 18"/>
          <p:cNvSpPr txBox="1"/>
          <p:nvPr/>
        </p:nvSpPr>
        <p:spPr>
          <a:xfrm>
            <a:off x="1143000" y="2667000"/>
            <a:ext cx="2500313" cy="1552575"/>
          </a:xfrm>
          <a:prstGeom prst="rect">
            <a:avLst/>
          </a:prstGeom>
          <a:noFill/>
          <a:ln w="9525">
            <a:noFill/>
          </a:ln>
        </p:spPr>
        <p:txBody>
          <a:bodyPr wrap="none">
            <a:spAutoFit/>
          </a:bodyPr>
          <a:p>
            <a:pPr lvl="0" eaLnBrk="1" hangingPunct="1">
              <a:buChar char="•"/>
            </a:pPr>
            <a:r>
              <a:rPr lang="en-US" altLang="zh-CN" dirty="0">
                <a:latin typeface="Times New Roman" panose="02020603050405020304" pitchFamily="18" charset="0"/>
                <a:ea typeface="宋体" panose="02010600030101010101" pitchFamily="2" charset="-122"/>
              </a:rPr>
              <a:t> </a:t>
            </a:r>
            <a:r>
              <a:rPr lang="zh-CN" altLang="en-US" dirty="0">
                <a:latin typeface="Times New Roman" panose="02020603050405020304" pitchFamily="18" charset="0"/>
                <a:ea typeface="宋体" panose="02010600030101010101" pitchFamily="2" charset="-122"/>
              </a:rPr>
              <a:t>配置不灵活</a:t>
            </a:r>
            <a:endParaRPr lang="zh-CN" altLang="en-US" dirty="0">
              <a:latin typeface="Times New Roman" panose="02020603050405020304" pitchFamily="18" charset="0"/>
              <a:ea typeface="宋体" panose="02010600030101010101" pitchFamily="2" charset="-122"/>
            </a:endParaRPr>
          </a:p>
          <a:p>
            <a:pPr lvl="0" eaLnBrk="1" hangingPunct="1">
              <a:buChar char="•"/>
            </a:pPr>
            <a:r>
              <a:rPr lang="zh-CN" altLang="en-US" dirty="0">
                <a:latin typeface="Times New Roman" panose="02020603050405020304" pitchFamily="18" charset="0"/>
                <a:ea typeface="宋体" panose="02010600030101010101" pitchFamily="2" charset="-122"/>
              </a:rPr>
              <a:t> 费用高</a:t>
            </a:r>
            <a:endParaRPr lang="zh-CN" altLang="en-US" dirty="0">
              <a:latin typeface="Times New Roman" panose="02020603050405020304" pitchFamily="18" charset="0"/>
              <a:ea typeface="宋体" panose="02010600030101010101" pitchFamily="2" charset="-122"/>
            </a:endParaRPr>
          </a:p>
          <a:p>
            <a:pPr lvl="0" eaLnBrk="1" hangingPunct="1">
              <a:buChar char="•"/>
            </a:pPr>
            <a:r>
              <a:rPr lang="zh-CN" altLang="en-US" dirty="0">
                <a:latin typeface="Times New Roman" panose="02020603050405020304" pitchFamily="18" charset="0"/>
                <a:ea typeface="宋体" panose="02010600030101010101" pitchFamily="2" charset="-122"/>
              </a:rPr>
              <a:t> 路由速度相对慢</a:t>
            </a:r>
            <a:endParaRPr lang="zh-CN" altLang="en-US" dirty="0">
              <a:latin typeface="Times New Roman" panose="02020603050405020304" pitchFamily="18" charset="0"/>
              <a:ea typeface="宋体" panose="02010600030101010101" pitchFamily="2" charset="-122"/>
            </a:endParaRPr>
          </a:p>
          <a:p>
            <a:pPr lvl="0" eaLnBrk="1" hangingPunct="1">
              <a:buChar char="•"/>
            </a:pPr>
            <a:r>
              <a:rPr lang="zh-CN" altLang="en-US" dirty="0">
                <a:latin typeface="Times New Roman" panose="02020603050405020304" pitchFamily="18" charset="0"/>
                <a:ea typeface="宋体" panose="02010600030101010101" pitchFamily="2" charset="-122"/>
              </a:rPr>
              <a:t> 需管理多个设备</a:t>
            </a:r>
            <a:endParaRPr lang="zh-CN" altLang="en-US" dirty="0">
              <a:latin typeface="Times New Roman" panose="02020603050405020304" pitchFamily="18" charset="0"/>
              <a:ea typeface="宋体" panose="02010600030101010101" pitchFamily="2"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Text Box 2"/>
          <p:cNvSpPr txBox="1"/>
          <p:nvPr/>
        </p:nvSpPr>
        <p:spPr>
          <a:xfrm>
            <a:off x="3352800" y="304800"/>
            <a:ext cx="3841750" cy="641350"/>
          </a:xfrm>
          <a:prstGeom prst="rect">
            <a:avLst/>
          </a:prstGeom>
          <a:noFill/>
          <a:ln w="9525">
            <a:noFill/>
          </a:ln>
        </p:spPr>
        <p:txBody>
          <a:bodyPr wrap="none">
            <a:spAutoFit/>
          </a:bodyPr>
          <a:p>
            <a:pPr lvl="0" eaLnBrk="1" hangingPunct="1"/>
            <a:r>
              <a:rPr lang="zh-CN" altLang="en-US" sz="3600" dirty="0">
                <a:latin typeface="Times New Roman" panose="02020603050405020304" pitchFamily="18" charset="0"/>
                <a:ea typeface="宋体" panose="02010600030101010101" pitchFamily="2" charset="-122"/>
              </a:rPr>
              <a:t>以太网交换机发展</a:t>
            </a:r>
            <a:endParaRPr lang="zh-CN" altLang="en-US" sz="3600" dirty="0">
              <a:latin typeface="Times New Roman" panose="02020603050405020304" pitchFamily="18" charset="0"/>
              <a:ea typeface="宋体" panose="02010600030101010101" pitchFamily="2" charset="-122"/>
            </a:endParaRPr>
          </a:p>
        </p:txBody>
      </p:sp>
      <p:sp>
        <p:nvSpPr>
          <p:cNvPr id="41987" name="Text Box 3"/>
          <p:cNvSpPr txBox="1"/>
          <p:nvPr/>
        </p:nvSpPr>
        <p:spPr>
          <a:xfrm>
            <a:off x="1600200" y="2362200"/>
            <a:ext cx="6770688" cy="2830513"/>
          </a:xfrm>
          <a:prstGeom prst="rect">
            <a:avLst/>
          </a:prstGeom>
          <a:noFill/>
          <a:ln w="9525">
            <a:noFill/>
          </a:ln>
        </p:spPr>
        <p:txBody>
          <a:bodyPr wrap="none">
            <a:spAutoFit/>
          </a:bodyPr>
          <a:p>
            <a:pPr lvl="0" eaLnBrk="1" hangingPunct="1">
              <a:lnSpc>
                <a:spcPct val="150000"/>
              </a:lnSpc>
              <a:buChar char="•"/>
            </a:pPr>
            <a:r>
              <a:rPr lang="en-US" altLang="zh-CN" dirty="0">
                <a:latin typeface="Times New Roman" panose="02020603050405020304" pitchFamily="18" charset="0"/>
                <a:ea typeface="宋体" panose="02010600030101010101" pitchFamily="2" charset="-122"/>
              </a:rPr>
              <a:t> </a:t>
            </a:r>
            <a:r>
              <a:rPr lang="zh-CN" altLang="en-US" dirty="0">
                <a:latin typeface="Times New Roman" panose="02020603050405020304" pitchFamily="18" charset="0"/>
                <a:ea typeface="宋体" panose="02010600030101010101" pitchFamily="2" charset="-122"/>
              </a:rPr>
              <a:t>高性能：千兆到桌面</a:t>
            </a:r>
            <a:endParaRPr lang="zh-CN" altLang="en-US" dirty="0">
              <a:latin typeface="Times New Roman" panose="02020603050405020304" pitchFamily="18" charset="0"/>
              <a:ea typeface="宋体" panose="02010600030101010101" pitchFamily="2" charset="-122"/>
            </a:endParaRPr>
          </a:p>
          <a:p>
            <a:pPr lvl="0" eaLnBrk="1" hangingPunct="1">
              <a:lnSpc>
                <a:spcPct val="150000"/>
              </a:lnSpc>
              <a:buChar char="•"/>
            </a:pPr>
            <a:r>
              <a:rPr lang="zh-CN" altLang="en-US" dirty="0">
                <a:latin typeface="Times New Roman" panose="02020603050405020304" pitchFamily="18" charset="0"/>
                <a:ea typeface="宋体" panose="02010600030101010101" pitchFamily="2" charset="-122"/>
              </a:rPr>
              <a:t> 大容量：</a:t>
            </a:r>
            <a:r>
              <a:rPr lang="en-US" altLang="zh-CN" dirty="0">
                <a:latin typeface="Times New Roman" panose="02020603050405020304" pitchFamily="18" charset="0"/>
                <a:ea typeface="宋体" panose="02010600030101010101" pitchFamily="2" charset="-122"/>
              </a:rPr>
              <a:t>512K MAC</a:t>
            </a:r>
            <a:r>
              <a:rPr lang="zh-CN" altLang="en-US" dirty="0">
                <a:latin typeface="Times New Roman" panose="02020603050405020304" pitchFamily="18" charset="0"/>
                <a:ea typeface="宋体" panose="02010600030101010101" pitchFamily="2" charset="-122"/>
              </a:rPr>
              <a:t>地址表、</a:t>
            </a:r>
            <a:r>
              <a:rPr lang="en-US" altLang="zh-CN" dirty="0">
                <a:latin typeface="Times New Roman" panose="02020603050405020304" pitchFamily="18" charset="0"/>
                <a:ea typeface="宋体" panose="02010600030101010101" pitchFamily="2" charset="-122"/>
              </a:rPr>
              <a:t>1M IP</a:t>
            </a:r>
            <a:r>
              <a:rPr lang="zh-CN" altLang="en-US" dirty="0">
                <a:latin typeface="Times New Roman" panose="02020603050405020304" pitchFamily="18" charset="0"/>
                <a:ea typeface="宋体" panose="02010600030101010101" pitchFamily="2" charset="-122"/>
              </a:rPr>
              <a:t>转发表</a:t>
            </a:r>
            <a:endParaRPr lang="zh-CN" altLang="en-US" dirty="0">
              <a:latin typeface="Times New Roman" panose="02020603050405020304" pitchFamily="18" charset="0"/>
              <a:ea typeface="宋体" panose="02010600030101010101" pitchFamily="2" charset="-122"/>
            </a:endParaRPr>
          </a:p>
          <a:p>
            <a:pPr lvl="0" eaLnBrk="1" hangingPunct="1">
              <a:lnSpc>
                <a:spcPct val="150000"/>
              </a:lnSpc>
              <a:buChar char="•"/>
            </a:pPr>
            <a:r>
              <a:rPr lang="zh-CN" altLang="en-US" dirty="0">
                <a:latin typeface="Times New Roman" panose="02020603050405020304" pitchFamily="18" charset="0"/>
                <a:ea typeface="宋体" panose="02010600030101010101" pitchFamily="2" charset="-122"/>
              </a:rPr>
              <a:t> 复杂业务：支持</a:t>
            </a:r>
            <a:r>
              <a:rPr lang="en-US" altLang="zh-CN" dirty="0">
                <a:latin typeface="Times New Roman" panose="02020603050405020304" pitchFamily="18" charset="0"/>
                <a:ea typeface="宋体" panose="02010600030101010101" pitchFamily="2" charset="-122"/>
              </a:rPr>
              <a:t>MPLS</a:t>
            </a:r>
            <a:r>
              <a:rPr lang="zh-CN" altLang="en-US" dirty="0">
                <a:latin typeface="Times New Roman" panose="02020603050405020304" pitchFamily="18" charset="0"/>
                <a:ea typeface="宋体" panose="02010600030101010101" pitchFamily="2" charset="-122"/>
              </a:rPr>
              <a:t>、</a:t>
            </a:r>
            <a:r>
              <a:rPr lang="en-US" altLang="zh-CN" dirty="0">
                <a:latin typeface="Times New Roman" panose="02020603050405020304" pitchFamily="18" charset="0"/>
                <a:ea typeface="宋体" panose="02010600030101010101" pitchFamily="2" charset="-122"/>
              </a:rPr>
              <a:t>L2VPN/L3VPN</a:t>
            </a:r>
            <a:r>
              <a:rPr lang="zh-CN" altLang="en-US" dirty="0">
                <a:latin typeface="Times New Roman" panose="02020603050405020304" pitchFamily="18" charset="0"/>
                <a:ea typeface="宋体" panose="02010600030101010101" pitchFamily="2" charset="-122"/>
              </a:rPr>
              <a:t>、</a:t>
            </a:r>
            <a:r>
              <a:rPr lang="en-US" altLang="zh-CN" dirty="0">
                <a:latin typeface="Times New Roman" panose="02020603050405020304" pitchFamily="18" charset="0"/>
                <a:ea typeface="宋体" panose="02010600030101010101" pitchFamily="2" charset="-122"/>
              </a:rPr>
              <a:t>IPv6</a:t>
            </a:r>
            <a:r>
              <a:rPr lang="zh-CN" altLang="en-US" dirty="0">
                <a:latin typeface="Times New Roman" panose="02020603050405020304" pitchFamily="18" charset="0"/>
                <a:ea typeface="宋体" panose="02010600030101010101" pitchFamily="2" charset="-122"/>
              </a:rPr>
              <a:t>、</a:t>
            </a:r>
            <a:br>
              <a:rPr lang="zh-CN" altLang="en-US" dirty="0">
                <a:latin typeface="Times New Roman" panose="02020603050405020304" pitchFamily="18" charset="0"/>
                <a:ea typeface="宋体" panose="02010600030101010101" pitchFamily="2" charset="-122"/>
              </a:rPr>
            </a:br>
            <a:r>
              <a:rPr lang="zh-CN" altLang="en-US" dirty="0">
                <a:latin typeface="Times New Roman" panose="02020603050405020304" pitchFamily="18" charset="0"/>
                <a:ea typeface="宋体" panose="02010600030101010101" pitchFamily="2" charset="-122"/>
              </a:rPr>
              <a:t>                      用户控制、组播应用、</a:t>
            </a:r>
            <a:r>
              <a:rPr lang="en-US" altLang="zh-CN" dirty="0">
                <a:latin typeface="Times New Roman" panose="02020603050405020304" pitchFamily="18" charset="0"/>
                <a:ea typeface="宋体" panose="02010600030101010101" pitchFamily="2" charset="-122"/>
              </a:rPr>
              <a:t>QinQ</a:t>
            </a:r>
            <a:endParaRPr lang="en-US" altLang="zh-CN" dirty="0">
              <a:latin typeface="Times New Roman" panose="02020603050405020304" pitchFamily="18" charset="0"/>
              <a:ea typeface="宋体" panose="02010600030101010101" pitchFamily="2" charset="-122"/>
            </a:endParaRPr>
          </a:p>
          <a:p>
            <a:pPr lvl="0" eaLnBrk="1" hangingPunct="1">
              <a:lnSpc>
                <a:spcPct val="150000"/>
              </a:lnSpc>
              <a:buChar char="•"/>
            </a:pPr>
            <a:r>
              <a:rPr lang="en-US" altLang="zh-CN" dirty="0">
                <a:latin typeface="Times New Roman" panose="02020603050405020304" pitchFamily="18" charset="0"/>
                <a:ea typeface="宋体" panose="02010600030101010101" pitchFamily="2" charset="-122"/>
              </a:rPr>
              <a:t> </a:t>
            </a:r>
            <a:r>
              <a:rPr lang="zh-CN" altLang="en-US" dirty="0">
                <a:latin typeface="Times New Roman" panose="02020603050405020304" pitchFamily="18" charset="0"/>
                <a:ea typeface="宋体" panose="02010600030101010101" pitchFamily="2" charset="-122"/>
              </a:rPr>
              <a:t>新特性：如断路检测、</a:t>
            </a:r>
            <a:r>
              <a:rPr lang="en-US" altLang="zh-CN" dirty="0">
                <a:latin typeface="Times New Roman" panose="02020603050405020304" pitchFamily="18" charset="0"/>
                <a:ea typeface="宋体" panose="02010600030101010101" pitchFamily="2" charset="-122"/>
              </a:rPr>
              <a:t>Power Over Ethernet(PoE)</a:t>
            </a:r>
            <a:endParaRPr lang="en-US" altLang="zh-CN" dirty="0">
              <a:latin typeface="Times New Roman" panose="02020603050405020304" pitchFamily="18" charset="0"/>
              <a:ea typeface="宋体" panose="02010600030101010101" pitchFamily="2" charset="-122"/>
            </a:endParaRPr>
          </a:p>
        </p:txBody>
      </p:sp>
      <p:sp>
        <p:nvSpPr>
          <p:cNvPr id="41988" name="Text Box 4"/>
          <p:cNvSpPr txBox="1"/>
          <p:nvPr/>
        </p:nvSpPr>
        <p:spPr>
          <a:xfrm>
            <a:off x="990600" y="1676400"/>
            <a:ext cx="3536950" cy="457200"/>
          </a:xfrm>
          <a:prstGeom prst="rect">
            <a:avLst/>
          </a:prstGeom>
          <a:noFill/>
          <a:ln w="9525">
            <a:noFill/>
          </a:ln>
        </p:spPr>
        <p:txBody>
          <a:bodyPr wrap="none">
            <a:spAutoFit/>
          </a:bodyPr>
          <a:p>
            <a:pPr lvl="0" eaLnBrk="1" hangingPunct="1"/>
            <a:r>
              <a:rPr lang="zh-CN" altLang="en-US" dirty="0">
                <a:latin typeface="Times New Roman" panose="02020603050405020304" pitchFamily="18" charset="0"/>
                <a:ea typeface="宋体" panose="02010600030101010101" pitchFamily="2" charset="-122"/>
              </a:rPr>
              <a:t>以太网交换机发展趋势：</a:t>
            </a:r>
            <a:endParaRPr lang="zh-CN" altLang="en-US" dirty="0">
              <a:latin typeface="Times New Roman" panose="02020603050405020304" pitchFamily="18" charset="0"/>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7" name="Rectangle 2"/>
          <p:cNvSpPr/>
          <p:nvPr>
            <p:ph type="title"/>
          </p:nvPr>
        </p:nvSpPr>
        <p:spPr>
          <a:xfrm>
            <a:off x="1981200" y="381000"/>
            <a:ext cx="6096000" cy="685800"/>
          </a:xfrm>
          <a:solidFill>
            <a:srgbClr val="FFFFFF"/>
          </a:solidFill>
          <a:ln>
            <a:noFill/>
          </a:ln>
        </p:spPr>
        <p:txBody>
          <a:bodyPr/>
          <a:p>
            <a:pPr eaLnBrk="1" hangingPunct="1"/>
            <a:r>
              <a:rPr lang="zh-CN" altLang="en-US" sz="3600" dirty="0"/>
              <a:t>以太网</a:t>
            </a:r>
            <a:r>
              <a:rPr lang="en-US" altLang="zh-CN" sz="3600" dirty="0"/>
              <a:t>:CSMA/CD</a:t>
            </a:r>
            <a:endParaRPr lang="en-US" altLang="zh-CN" sz="3600" dirty="0"/>
          </a:p>
        </p:txBody>
      </p:sp>
      <p:sp>
        <p:nvSpPr>
          <p:cNvPr id="1028" name="Rectangle 3"/>
          <p:cNvSpPr/>
          <p:nvPr>
            <p:ph idx="1"/>
          </p:nvPr>
        </p:nvSpPr>
        <p:spPr>
          <a:xfrm>
            <a:off x="1066800" y="1447800"/>
            <a:ext cx="6553200" cy="2133600"/>
          </a:xfrm>
          <a:solidFill>
            <a:srgbClr val="FFFFFF"/>
          </a:solidFill>
          <a:ln>
            <a:noFill/>
          </a:ln>
        </p:spPr>
        <p:txBody>
          <a:bodyPr/>
          <a:p>
            <a:pPr eaLnBrk="1" hangingPunct="1">
              <a:lnSpc>
                <a:spcPct val="90000"/>
              </a:lnSpc>
              <a:buNone/>
            </a:pPr>
            <a:r>
              <a:rPr lang="en-US" altLang="zh-CN" sz="2400" dirty="0">
                <a:latin typeface="Arial" panose="020B0604020202020204" pitchFamily="34" charset="0"/>
              </a:rPr>
              <a:t>CSMA/CD</a:t>
            </a:r>
            <a:r>
              <a:rPr lang="zh-CN" altLang="en-US" sz="2400" dirty="0">
                <a:latin typeface="Arial" panose="020B0604020202020204" pitchFamily="34" charset="0"/>
              </a:rPr>
              <a:t>：载波侦听与冲突检测</a:t>
            </a:r>
            <a:endParaRPr lang="zh-CN" altLang="en-US" sz="2400" dirty="0">
              <a:latin typeface="Arial" panose="020B0604020202020204" pitchFamily="34" charset="0"/>
            </a:endParaRPr>
          </a:p>
          <a:p>
            <a:pPr eaLnBrk="1" hangingPunct="1">
              <a:lnSpc>
                <a:spcPct val="90000"/>
              </a:lnSpc>
              <a:buNone/>
            </a:pPr>
            <a:endParaRPr lang="zh-CN" altLang="en-US" sz="2400" dirty="0">
              <a:latin typeface="Arial" panose="020B0604020202020204" pitchFamily="34" charset="0"/>
            </a:endParaRPr>
          </a:p>
          <a:p>
            <a:pPr eaLnBrk="1" hangingPunct="1">
              <a:lnSpc>
                <a:spcPct val="90000"/>
              </a:lnSpc>
              <a:buNone/>
            </a:pPr>
            <a:r>
              <a:rPr lang="zh-CN" altLang="en-US" sz="2400" dirty="0">
                <a:latin typeface="Arial" panose="020B0604020202020204" pitchFamily="34" charset="0"/>
              </a:rPr>
              <a:t>载波侦听： 发送之前的检测</a:t>
            </a:r>
            <a:endParaRPr lang="zh-CN" altLang="en-US" sz="2400" dirty="0">
              <a:latin typeface="Arial" panose="020B0604020202020204" pitchFamily="34" charset="0"/>
            </a:endParaRPr>
          </a:p>
          <a:p>
            <a:pPr eaLnBrk="1" hangingPunct="1">
              <a:lnSpc>
                <a:spcPct val="90000"/>
              </a:lnSpc>
              <a:buNone/>
            </a:pPr>
            <a:r>
              <a:rPr lang="zh-CN" altLang="en-US" sz="2400" dirty="0">
                <a:latin typeface="Arial" panose="020B0604020202020204" pitchFamily="34" charset="0"/>
              </a:rPr>
              <a:t>冲突检测： 发送过程中的检测</a:t>
            </a:r>
            <a:endParaRPr lang="zh-CN" altLang="en-US" sz="2400" dirty="0">
              <a:latin typeface="Arial" panose="020B0604020202020204" pitchFamily="34" charset="0"/>
            </a:endParaRPr>
          </a:p>
          <a:p>
            <a:pPr eaLnBrk="1" hangingPunct="1">
              <a:lnSpc>
                <a:spcPct val="90000"/>
              </a:lnSpc>
              <a:buNone/>
            </a:pPr>
            <a:r>
              <a:rPr lang="zh-CN" altLang="en-US" sz="2400" dirty="0">
                <a:latin typeface="Arial" panose="020B0604020202020204" pitchFamily="34" charset="0"/>
              </a:rPr>
              <a:t>回退：        检测到冲突后的处理</a:t>
            </a:r>
            <a:endParaRPr lang="zh-CN" altLang="en-US" sz="2400" dirty="0">
              <a:latin typeface="Arial" panose="020B0604020202020204" pitchFamily="34" charset="0"/>
            </a:endParaRPr>
          </a:p>
        </p:txBody>
      </p:sp>
      <p:graphicFrame>
        <p:nvGraphicFramePr>
          <p:cNvPr id="1026" name="Object 4"/>
          <p:cNvGraphicFramePr/>
          <p:nvPr/>
        </p:nvGraphicFramePr>
        <p:xfrm>
          <a:off x="3276600" y="4038600"/>
          <a:ext cx="4953000" cy="1338263"/>
        </p:xfrm>
        <a:graphic>
          <a:graphicData uri="http://schemas.openxmlformats.org/presentationml/2006/ole">
            <mc:AlternateContent xmlns:mc="http://schemas.openxmlformats.org/markup-compatibility/2006">
              <mc:Choice xmlns:v="urn:schemas-microsoft-com:vml" Requires="v">
                <p:oleObj spid="_x0000_s3080" name="" r:id="rId1" imgW="1630680" imgH="442595" progId="FLW3Drawing">
                  <p:embed/>
                </p:oleObj>
              </mc:Choice>
              <mc:Fallback>
                <p:oleObj name="" r:id="rId1" imgW="1630680" imgH="442595" progId="FLW3Drawing">
                  <p:embed/>
                  <p:pic>
                    <p:nvPicPr>
                      <p:cNvPr id="0" name="图片 3079"/>
                      <p:cNvPicPr/>
                      <p:nvPr/>
                    </p:nvPicPr>
                    <p:blipFill>
                      <a:blip r:embed="rId2"/>
                      <a:stretch>
                        <a:fillRect/>
                      </a:stretch>
                    </p:blipFill>
                    <p:spPr>
                      <a:xfrm>
                        <a:off x="3276600" y="4038600"/>
                        <a:ext cx="4953000" cy="1338263"/>
                      </a:xfrm>
                      <a:prstGeom prst="rect">
                        <a:avLst/>
                      </a:prstGeom>
                      <a:noFill/>
                      <a:ln w="38100">
                        <a:noFill/>
                        <a:miter/>
                      </a:ln>
                    </p:spPr>
                  </p:pic>
                </p:oleObj>
              </mc:Fallback>
            </mc:AlternateContent>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43010" name="Picture 2" descr="结束页（中）"/>
          <p:cNvPicPr>
            <a:picLocks noGrp="1" noChangeAspect="1"/>
          </p:cNvPicPr>
          <p:nvPr>
            <p:ph/>
          </p:nvPr>
        </p:nvPicPr>
        <p:blipFill>
          <a:blip r:embed="rId1"/>
          <a:stretch>
            <a:fillRect/>
          </a:stretch>
        </p:blipFill>
        <p:spPr>
          <a:xfrm>
            <a:off x="0" y="0"/>
            <a:ext cx="9144000" cy="6858000"/>
          </a:xfr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2"/>
          <p:cNvSpPr/>
          <p:nvPr>
            <p:ph type="title"/>
          </p:nvPr>
        </p:nvSpPr>
        <p:spPr>
          <a:xfrm>
            <a:off x="2743200" y="381000"/>
            <a:ext cx="4648200" cy="685800"/>
          </a:xfrm>
          <a:solidFill>
            <a:srgbClr val="FFFFFF"/>
          </a:solidFill>
          <a:ln>
            <a:noFill/>
          </a:ln>
        </p:spPr>
        <p:txBody>
          <a:bodyPr/>
          <a:p>
            <a:pPr eaLnBrk="1" hangingPunct="1"/>
            <a:r>
              <a:rPr lang="zh-CN" altLang="en-US" sz="3600" dirty="0"/>
              <a:t>以太网</a:t>
            </a:r>
            <a:r>
              <a:rPr lang="en-US" altLang="zh-CN" sz="3600" dirty="0"/>
              <a:t>:MAC</a:t>
            </a:r>
            <a:r>
              <a:rPr lang="zh-CN" altLang="en-US" sz="3600" dirty="0"/>
              <a:t>地址</a:t>
            </a:r>
            <a:endParaRPr lang="zh-CN" altLang="en-US" sz="3600" dirty="0"/>
          </a:p>
        </p:txBody>
      </p:sp>
      <p:sp>
        <p:nvSpPr>
          <p:cNvPr id="20483" name="Rectangle 3"/>
          <p:cNvSpPr/>
          <p:nvPr>
            <p:ph idx="1"/>
          </p:nvPr>
        </p:nvSpPr>
        <p:spPr>
          <a:xfrm>
            <a:off x="1066800" y="1447800"/>
            <a:ext cx="7467600" cy="3657600"/>
          </a:xfrm>
          <a:solidFill>
            <a:srgbClr val="FFFFFF"/>
          </a:solidFill>
          <a:ln>
            <a:noFill/>
          </a:ln>
        </p:spPr>
        <p:txBody>
          <a:bodyPr/>
          <a:p>
            <a:pPr eaLnBrk="1" hangingPunct="1">
              <a:lnSpc>
                <a:spcPct val="90000"/>
              </a:lnSpc>
            </a:pPr>
            <a:r>
              <a:rPr lang="en-US" altLang="zh-CN" sz="2400" dirty="0">
                <a:latin typeface="Arial" panose="020B0604020202020204" pitchFamily="34" charset="0"/>
              </a:rPr>
              <a:t>MAC</a:t>
            </a:r>
            <a:r>
              <a:rPr lang="zh-CN" altLang="en-US" sz="2400" dirty="0">
                <a:latin typeface="Arial" panose="020B0604020202020204" pitchFamily="34" charset="0"/>
              </a:rPr>
              <a:t>地址是</a:t>
            </a:r>
            <a:r>
              <a:rPr lang="en-US" altLang="zh-CN" sz="2400" dirty="0">
                <a:latin typeface="Arial" panose="020B0604020202020204" pitchFamily="34" charset="0"/>
              </a:rPr>
              <a:t>48 bit</a:t>
            </a:r>
            <a:r>
              <a:rPr lang="zh-CN" altLang="en-US" sz="2400" dirty="0">
                <a:latin typeface="Arial" panose="020B0604020202020204" pitchFamily="34" charset="0"/>
              </a:rPr>
              <a:t>二进制的地址</a:t>
            </a:r>
            <a:endParaRPr lang="zh-CN" altLang="en-US" sz="2400" dirty="0">
              <a:latin typeface="Arial" panose="020B0604020202020204" pitchFamily="34" charset="0"/>
            </a:endParaRPr>
          </a:p>
          <a:p>
            <a:pPr eaLnBrk="1" hangingPunct="1">
              <a:lnSpc>
                <a:spcPct val="90000"/>
              </a:lnSpc>
              <a:buNone/>
            </a:pPr>
            <a:r>
              <a:rPr lang="zh-CN" altLang="en-US" sz="2400" dirty="0">
                <a:latin typeface="Arial" panose="020B0604020202020204" pitchFamily="34" charset="0"/>
              </a:rPr>
              <a:t>        如：</a:t>
            </a:r>
            <a:r>
              <a:rPr lang="en-US" altLang="zh-CN" sz="2400" dirty="0">
                <a:latin typeface="Arial" panose="020B0604020202020204" pitchFamily="34" charset="0"/>
              </a:rPr>
              <a:t>00-e0-fc-</a:t>
            </a:r>
            <a:r>
              <a:rPr lang="en-US" altLang="zh-CN" sz="2400" dirty="0">
                <a:solidFill>
                  <a:srgbClr val="FC6804"/>
                </a:solidFill>
                <a:latin typeface="Arial" panose="020B0604020202020204" pitchFamily="34" charset="0"/>
              </a:rPr>
              <a:t>00</a:t>
            </a:r>
            <a:r>
              <a:rPr lang="en-US" altLang="zh-CN" sz="2400" dirty="0">
                <a:latin typeface="Arial" panose="020B0604020202020204" pitchFamily="34" charset="0"/>
              </a:rPr>
              <a:t>-</a:t>
            </a:r>
            <a:r>
              <a:rPr lang="en-US" altLang="zh-CN" sz="2400" dirty="0">
                <a:solidFill>
                  <a:srgbClr val="FC6804"/>
                </a:solidFill>
                <a:latin typeface="Arial" panose="020B0604020202020204" pitchFamily="34" charset="0"/>
              </a:rPr>
              <a:t>00</a:t>
            </a:r>
            <a:r>
              <a:rPr lang="en-US" altLang="zh-CN" sz="2400" dirty="0">
                <a:latin typeface="Arial" panose="020B0604020202020204" pitchFamily="34" charset="0"/>
              </a:rPr>
              <a:t>-</a:t>
            </a:r>
            <a:r>
              <a:rPr lang="en-US" altLang="zh-CN" sz="2400" dirty="0">
                <a:solidFill>
                  <a:srgbClr val="FC6804"/>
                </a:solidFill>
                <a:latin typeface="Arial" panose="020B0604020202020204" pitchFamily="34" charset="0"/>
              </a:rPr>
              <a:t>01</a:t>
            </a:r>
            <a:endParaRPr lang="en-US" altLang="zh-CN" sz="2400" dirty="0">
              <a:solidFill>
                <a:srgbClr val="FC6804"/>
              </a:solidFill>
              <a:latin typeface="Arial" panose="020B0604020202020204" pitchFamily="34" charset="0"/>
            </a:endParaRPr>
          </a:p>
          <a:p>
            <a:pPr eaLnBrk="1" hangingPunct="1">
              <a:lnSpc>
                <a:spcPct val="90000"/>
              </a:lnSpc>
              <a:buNone/>
            </a:pPr>
            <a:endParaRPr lang="en-US" altLang="zh-CN" sz="2400" dirty="0">
              <a:latin typeface="Arial" panose="020B0604020202020204" pitchFamily="34" charset="0"/>
            </a:endParaRPr>
          </a:p>
          <a:p>
            <a:pPr eaLnBrk="1" hangingPunct="1">
              <a:lnSpc>
                <a:spcPct val="90000"/>
              </a:lnSpc>
            </a:pPr>
            <a:r>
              <a:rPr lang="zh-CN" altLang="en-US" sz="2400" dirty="0">
                <a:latin typeface="Arial" panose="020B0604020202020204" pitchFamily="34" charset="0"/>
              </a:rPr>
              <a:t>单播地址、多播地址和广播地址</a:t>
            </a:r>
            <a:endParaRPr lang="zh-CN" altLang="en-US" sz="2400" dirty="0">
              <a:latin typeface="Arial" panose="020B0604020202020204" pitchFamily="34" charset="0"/>
            </a:endParaRPr>
          </a:p>
          <a:p>
            <a:pPr eaLnBrk="1" hangingPunct="1">
              <a:lnSpc>
                <a:spcPct val="90000"/>
              </a:lnSpc>
              <a:buNone/>
            </a:pPr>
            <a:r>
              <a:rPr lang="zh-CN" altLang="en-US" sz="2400" dirty="0">
                <a:latin typeface="Arial" panose="020B0604020202020204" pitchFamily="34" charset="0"/>
              </a:rPr>
              <a:t>        单播地址：第一字节最低位为</a:t>
            </a:r>
            <a:r>
              <a:rPr lang="en-US" altLang="zh-CN" sz="2400" dirty="0">
                <a:latin typeface="Arial" panose="020B0604020202020204" pitchFamily="34" charset="0"/>
              </a:rPr>
              <a:t>0</a:t>
            </a:r>
            <a:endParaRPr lang="en-US" altLang="zh-CN" sz="2400" dirty="0">
              <a:latin typeface="Arial" panose="020B0604020202020204" pitchFamily="34" charset="0"/>
            </a:endParaRPr>
          </a:p>
          <a:p>
            <a:pPr eaLnBrk="1" hangingPunct="1">
              <a:lnSpc>
                <a:spcPct val="90000"/>
              </a:lnSpc>
              <a:buNone/>
            </a:pPr>
            <a:r>
              <a:rPr lang="en-US" altLang="zh-CN" sz="2400" dirty="0">
                <a:latin typeface="Arial" panose="020B0604020202020204" pitchFamily="34" charset="0"/>
              </a:rPr>
              <a:t>        </a:t>
            </a:r>
            <a:r>
              <a:rPr lang="zh-CN" altLang="en-US" sz="2400" dirty="0">
                <a:latin typeface="Arial" panose="020B0604020202020204" pitchFamily="34" charset="0"/>
              </a:rPr>
              <a:t>多播地址：第一字节最低位为</a:t>
            </a:r>
            <a:r>
              <a:rPr lang="en-US" altLang="zh-CN" sz="2400" dirty="0">
                <a:latin typeface="Arial" panose="020B0604020202020204" pitchFamily="34" charset="0"/>
              </a:rPr>
              <a:t>1</a:t>
            </a:r>
            <a:endParaRPr lang="en-US" altLang="zh-CN" sz="2400" dirty="0">
              <a:latin typeface="Arial" panose="020B0604020202020204" pitchFamily="34" charset="0"/>
            </a:endParaRPr>
          </a:p>
          <a:p>
            <a:pPr eaLnBrk="1" hangingPunct="1">
              <a:lnSpc>
                <a:spcPct val="90000"/>
              </a:lnSpc>
              <a:buNone/>
            </a:pPr>
            <a:r>
              <a:rPr lang="en-US" altLang="zh-CN" sz="2400" dirty="0">
                <a:latin typeface="Arial" panose="020B0604020202020204" pitchFamily="34" charset="0"/>
              </a:rPr>
              <a:t>        </a:t>
            </a:r>
            <a:r>
              <a:rPr lang="zh-CN" altLang="en-US" sz="2400" dirty="0">
                <a:latin typeface="Arial" panose="020B0604020202020204" pitchFamily="34" charset="0"/>
              </a:rPr>
              <a:t>广播地址：</a:t>
            </a:r>
            <a:r>
              <a:rPr lang="en-US" altLang="zh-CN" sz="2400" dirty="0">
                <a:latin typeface="Arial" panose="020B0604020202020204" pitchFamily="34" charset="0"/>
              </a:rPr>
              <a:t>48</a:t>
            </a:r>
            <a:r>
              <a:rPr lang="zh-CN" altLang="en-US" sz="2400" dirty="0">
                <a:latin typeface="Arial" panose="020B0604020202020204" pitchFamily="34" charset="0"/>
              </a:rPr>
              <a:t>位全</a:t>
            </a:r>
            <a:r>
              <a:rPr lang="en-US" altLang="zh-CN" sz="2400" dirty="0">
                <a:latin typeface="Arial" panose="020B0604020202020204" pitchFamily="34" charset="0"/>
              </a:rPr>
              <a:t>1, ff-ff-ff-ff-ff-ff</a:t>
            </a:r>
            <a:endParaRPr lang="en-US" altLang="zh-CN" sz="2400" dirty="0">
              <a:latin typeface="Arial" panose="020B0604020202020204" pitchFamily="34" charset="0"/>
            </a:endParaRPr>
          </a:p>
          <a:p>
            <a:pPr eaLnBrk="1" hangingPunct="1">
              <a:lnSpc>
                <a:spcPct val="90000"/>
              </a:lnSpc>
              <a:buNone/>
            </a:pPr>
            <a:endParaRPr lang="en-US" altLang="zh-CN" sz="2400" dirty="0">
              <a:latin typeface="Arial" panose="020B0604020202020204" pitchFamily="34" charset="0"/>
            </a:endParaRPr>
          </a:p>
          <a:p>
            <a:pPr eaLnBrk="1" hangingPunct="1">
              <a:lnSpc>
                <a:spcPct val="90000"/>
              </a:lnSpc>
            </a:pPr>
            <a:r>
              <a:rPr lang="en-US" altLang="zh-CN" sz="2400" dirty="0">
                <a:latin typeface="Arial" panose="020B0604020202020204" pitchFamily="34" charset="0"/>
              </a:rPr>
              <a:t>MAC</a:t>
            </a:r>
            <a:r>
              <a:rPr lang="zh-CN" altLang="en-US" sz="2400" dirty="0">
                <a:latin typeface="Arial" panose="020B0604020202020204" pitchFamily="34" charset="0"/>
              </a:rPr>
              <a:t>地址在线上是第一字节先发送，并且低位在前</a:t>
            </a:r>
            <a:endParaRPr lang="zh-CN" altLang="en-US" sz="2400" dirty="0">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1" name="Rectangle 2"/>
          <p:cNvSpPr/>
          <p:nvPr>
            <p:ph type="title"/>
          </p:nvPr>
        </p:nvSpPr>
        <p:spPr>
          <a:xfrm>
            <a:off x="2743200" y="381000"/>
            <a:ext cx="4648200" cy="685800"/>
          </a:xfrm>
          <a:solidFill>
            <a:srgbClr val="FFFFFF"/>
          </a:solidFill>
          <a:ln>
            <a:noFill/>
          </a:ln>
        </p:spPr>
        <p:txBody>
          <a:bodyPr/>
          <a:p>
            <a:pPr eaLnBrk="1" hangingPunct="1"/>
            <a:r>
              <a:rPr lang="zh-CN" altLang="en-US" sz="3600" dirty="0"/>
              <a:t>以太网</a:t>
            </a:r>
            <a:r>
              <a:rPr lang="en-US" altLang="zh-CN" sz="3600" dirty="0"/>
              <a:t>:</a:t>
            </a:r>
            <a:r>
              <a:rPr lang="zh-CN" altLang="en-US" sz="3600" dirty="0"/>
              <a:t>帧格式</a:t>
            </a:r>
            <a:endParaRPr lang="zh-CN" altLang="en-US" sz="3600" dirty="0"/>
          </a:p>
        </p:txBody>
      </p:sp>
      <p:graphicFrame>
        <p:nvGraphicFramePr>
          <p:cNvPr id="2050" name="Object 5"/>
          <p:cNvGraphicFramePr/>
          <p:nvPr/>
        </p:nvGraphicFramePr>
        <p:xfrm>
          <a:off x="381000" y="2057400"/>
          <a:ext cx="4906963" cy="547688"/>
        </p:xfrm>
        <a:graphic>
          <a:graphicData uri="http://schemas.openxmlformats.org/presentationml/2006/ole">
            <mc:AlternateContent xmlns:mc="http://schemas.openxmlformats.org/markup-compatibility/2006">
              <mc:Choice xmlns:v="urn:schemas-microsoft-com:vml" Requires="v">
                <p:oleObj spid="_x0000_s3079" name="" r:id="rId1" imgW="2258695" imgH="252095" progId="FLW3Drawing">
                  <p:embed/>
                </p:oleObj>
              </mc:Choice>
              <mc:Fallback>
                <p:oleObj name="" r:id="rId1" imgW="2258695" imgH="252095" progId="FLW3Drawing">
                  <p:embed/>
                  <p:pic>
                    <p:nvPicPr>
                      <p:cNvPr id="0" name="图片 3078"/>
                      <p:cNvPicPr/>
                      <p:nvPr/>
                    </p:nvPicPr>
                    <p:blipFill>
                      <a:blip r:embed="rId2"/>
                      <a:stretch>
                        <a:fillRect/>
                      </a:stretch>
                    </p:blipFill>
                    <p:spPr>
                      <a:xfrm>
                        <a:off x="381000" y="2057400"/>
                        <a:ext cx="4906963" cy="547688"/>
                      </a:xfrm>
                      <a:prstGeom prst="rect">
                        <a:avLst/>
                      </a:prstGeom>
                      <a:noFill/>
                      <a:ln w="38100">
                        <a:noFill/>
                        <a:miter/>
                      </a:ln>
                    </p:spPr>
                  </p:pic>
                </p:oleObj>
              </mc:Fallback>
            </mc:AlternateContent>
          </a:graphicData>
        </a:graphic>
      </p:graphicFrame>
      <p:sp>
        <p:nvSpPr>
          <p:cNvPr id="2052" name="Text Box 6"/>
          <p:cNvSpPr txBox="1"/>
          <p:nvPr/>
        </p:nvSpPr>
        <p:spPr>
          <a:xfrm>
            <a:off x="5562600" y="1371600"/>
            <a:ext cx="3155950" cy="1465263"/>
          </a:xfrm>
          <a:prstGeom prst="rect">
            <a:avLst/>
          </a:prstGeom>
          <a:noFill/>
          <a:ln w="9525">
            <a:noFill/>
          </a:ln>
        </p:spPr>
        <p:txBody>
          <a:bodyPr wrap="none">
            <a:spAutoFit/>
          </a:bodyPr>
          <a:p>
            <a:pPr lvl="0" eaLnBrk="1" hangingPunct="1"/>
            <a:r>
              <a:rPr lang="en-US" altLang="zh-CN" sz="1800" dirty="0">
                <a:latin typeface="Times New Roman" panose="02020603050405020304" pitchFamily="18" charset="0"/>
                <a:ea typeface="宋体" panose="02010600030101010101" pitchFamily="2" charset="-122"/>
              </a:rPr>
              <a:t>DA</a:t>
            </a:r>
            <a:r>
              <a:rPr lang="zh-CN" altLang="en-US" sz="1800" dirty="0">
                <a:latin typeface="Times New Roman" panose="02020603050405020304" pitchFamily="18" charset="0"/>
                <a:ea typeface="宋体" panose="02010600030101010101" pitchFamily="2" charset="-122"/>
              </a:rPr>
              <a:t>：		目的地址</a:t>
            </a:r>
            <a:endParaRPr lang="zh-CN" altLang="en-US" sz="1800" dirty="0">
              <a:latin typeface="Times New Roman" panose="02020603050405020304" pitchFamily="18" charset="0"/>
              <a:ea typeface="宋体" panose="02010600030101010101" pitchFamily="2" charset="-122"/>
            </a:endParaRPr>
          </a:p>
          <a:p>
            <a:pPr lvl="0" eaLnBrk="1" hangingPunct="1"/>
            <a:r>
              <a:rPr lang="en-US" altLang="zh-CN" sz="1800" dirty="0">
                <a:latin typeface="Times New Roman" panose="02020603050405020304" pitchFamily="18" charset="0"/>
                <a:ea typeface="宋体" panose="02010600030101010101" pitchFamily="2" charset="-122"/>
              </a:rPr>
              <a:t>SA</a:t>
            </a:r>
            <a:r>
              <a:rPr lang="zh-CN" altLang="en-US" sz="1800" dirty="0">
                <a:latin typeface="Times New Roman" panose="02020603050405020304" pitchFamily="18" charset="0"/>
                <a:ea typeface="宋体" panose="02010600030101010101" pitchFamily="2" charset="-122"/>
              </a:rPr>
              <a:t>： 		源地址</a:t>
            </a:r>
            <a:endParaRPr lang="zh-CN" altLang="en-US" sz="1800" dirty="0">
              <a:latin typeface="Times New Roman" panose="02020603050405020304" pitchFamily="18" charset="0"/>
              <a:ea typeface="宋体" panose="02010600030101010101" pitchFamily="2" charset="-122"/>
            </a:endParaRPr>
          </a:p>
          <a:p>
            <a:pPr lvl="0" eaLnBrk="1" hangingPunct="1"/>
            <a:r>
              <a:rPr lang="en-US" altLang="zh-CN" sz="1800" dirty="0">
                <a:latin typeface="Times New Roman" panose="02020603050405020304" pitchFamily="18" charset="0"/>
                <a:ea typeface="宋体" panose="02010600030101010101" pitchFamily="2" charset="-122"/>
              </a:rPr>
              <a:t>Type:		</a:t>
            </a:r>
            <a:r>
              <a:rPr lang="zh-CN" altLang="en-US" sz="1800" dirty="0">
                <a:latin typeface="Times New Roman" panose="02020603050405020304" pitchFamily="18" charset="0"/>
                <a:ea typeface="宋体" panose="02010600030101010101" pitchFamily="2" charset="-122"/>
              </a:rPr>
              <a:t>类型</a:t>
            </a:r>
            <a:endParaRPr lang="zh-CN" altLang="en-US" sz="1800" dirty="0">
              <a:latin typeface="Times New Roman" panose="02020603050405020304" pitchFamily="18" charset="0"/>
              <a:ea typeface="宋体" panose="02010600030101010101" pitchFamily="2" charset="-122"/>
            </a:endParaRPr>
          </a:p>
          <a:p>
            <a:pPr lvl="0" eaLnBrk="1" hangingPunct="1"/>
            <a:r>
              <a:rPr lang="en-US" altLang="zh-CN" sz="1800" dirty="0">
                <a:latin typeface="Times New Roman" panose="02020603050405020304" pitchFamily="18" charset="0"/>
                <a:ea typeface="宋体" panose="02010600030101010101" pitchFamily="2" charset="-122"/>
              </a:rPr>
              <a:t>Frame Load:	</a:t>
            </a:r>
            <a:r>
              <a:rPr lang="zh-CN" altLang="en-US" sz="1800" dirty="0">
                <a:latin typeface="Times New Roman" panose="02020603050405020304" pitchFamily="18" charset="0"/>
                <a:ea typeface="宋体" panose="02010600030101010101" pitchFamily="2" charset="-122"/>
              </a:rPr>
              <a:t>帧净载荷</a:t>
            </a:r>
            <a:endParaRPr lang="zh-CN" altLang="en-US" sz="1800" dirty="0">
              <a:latin typeface="Times New Roman" panose="02020603050405020304" pitchFamily="18" charset="0"/>
              <a:ea typeface="宋体" panose="02010600030101010101" pitchFamily="2" charset="-122"/>
            </a:endParaRPr>
          </a:p>
          <a:p>
            <a:pPr lvl="0" eaLnBrk="1" hangingPunct="1"/>
            <a:r>
              <a:rPr lang="en-US" altLang="zh-CN" sz="1800" dirty="0">
                <a:latin typeface="Times New Roman" panose="02020603050405020304" pitchFamily="18" charset="0"/>
                <a:ea typeface="宋体" panose="02010600030101010101" pitchFamily="2" charset="-122"/>
              </a:rPr>
              <a:t>FCS</a:t>
            </a:r>
            <a:r>
              <a:rPr lang="zh-CN" altLang="en-US" sz="1800" dirty="0">
                <a:latin typeface="Times New Roman" panose="02020603050405020304" pitchFamily="18" charset="0"/>
                <a:ea typeface="宋体" panose="02010600030101010101" pitchFamily="2" charset="-122"/>
              </a:rPr>
              <a:t>：		帧检测序列</a:t>
            </a:r>
            <a:endParaRPr lang="zh-CN" altLang="en-US" sz="1800" dirty="0">
              <a:latin typeface="Times New Roman" panose="02020603050405020304" pitchFamily="18" charset="0"/>
              <a:ea typeface="宋体" panose="02010600030101010101" pitchFamily="2" charset="-122"/>
            </a:endParaRPr>
          </a:p>
        </p:txBody>
      </p:sp>
      <p:sp>
        <p:nvSpPr>
          <p:cNvPr id="2053" name="Rectangle 7"/>
          <p:cNvSpPr/>
          <p:nvPr/>
        </p:nvSpPr>
        <p:spPr>
          <a:xfrm>
            <a:off x="381000" y="3733800"/>
            <a:ext cx="914400" cy="3810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p>
            <a:pPr lvl="0" algn="ctr" eaLnBrk="1" hangingPunct="1"/>
            <a:r>
              <a:rPr lang="en-US" altLang="zh-CN" sz="1600" dirty="0">
                <a:latin typeface="Times New Roman" panose="02020603050405020304" pitchFamily="18" charset="0"/>
                <a:ea typeface="宋体" panose="02010600030101010101" pitchFamily="2" charset="-122"/>
              </a:rPr>
              <a:t>Preamble</a:t>
            </a:r>
            <a:endParaRPr lang="en-US" altLang="zh-CN" sz="1600" dirty="0">
              <a:latin typeface="Times New Roman" panose="02020603050405020304" pitchFamily="18" charset="0"/>
              <a:ea typeface="宋体" panose="02010600030101010101" pitchFamily="2" charset="-122"/>
            </a:endParaRPr>
          </a:p>
        </p:txBody>
      </p:sp>
      <p:sp>
        <p:nvSpPr>
          <p:cNvPr id="2054" name="Rectangle 9"/>
          <p:cNvSpPr/>
          <p:nvPr/>
        </p:nvSpPr>
        <p:spPr>
          <a:xfrm>
            <a:off x="1295400" y="3733800"/>
            <a:ext cx="457200" cy="3810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p>
            <a:pPr lvl="0" algn="ctr" eaLnBrk="1" hangingPunct="1"/>
            <a:r>
              <a:rPr lang="en-US" altLang="zh-CN" sz="1600" dirty="0">
                <a:latin typeface="Times New Roman" panose="02020603050405020304" pitchFamily="18" charset="0"/>
                <a:ea typeface="宋体" panose="02010600030101010101" pitchFamily="2" charset="-122"/>
              </a:rPr>
              <a:t>SFD</a:t>
            </a:r>
            <a:endParaRPr lang="en-US" altLang="zh-CN" sz="1600" dirty="0">
              <a:latin typeface="Times New Roman" panose="02020603050405020304" pitchFamily="18" charset="0"/>
              <a:ea typeface="宋体" panose="02010600030101010101" pitchFamily="2" charset="-122"/>
            </a:endParaRPr>
          </a:p>
        </p:txBody>
      </p:sp>
      <p:sp>
        <p:nvSpPr>
          <p:cNvPr id="2055" name="Rectangle 10"/>
          <p:cNvSpPr/>
          <p:nvPr/>
        </p:nvSpPr>
        <p:spPr>
          <a:xfrm>
            <a:off x="1752600" y="3733800"/>
            <a:ext cx="2514600" cy="381000"/>
          </a:xfrm>
          <a:prstGeom prst="rect">
            <a:avLst/>
          </a:prstGeom>
          <a:solidFill>
            <a:schemeClr val="hlink"/>
          </a:solidFill>
          <a:ln w="9525" cap="flat" cmpd="sng">
            <a:solidFill>
              <a:schemeClr val="tx1"/>
            </a:solidFill>
            <a:prstDash val="solid"/>
            <a:miter/>
            <a:headEnd type="none" w="med" len="med"/>
            <a:tailEnd type="none" w="med" len="med"/>
          </a:ln>
        </p:spPr>
        <p:txBody>
          <a:bodyPr wrap="none" anchor="ctr"/>
          <a:p>
            <a:pPr lvl="0" algn="ctr" eaLnBrk="1" hangingPunct="1"/>
            <a:r>
              <a:rPr lang="en-US" altLang="zh-CN" sz="1600" dirty="0">
                <a:latin typeface="Times New Roman" panose="02020603050405020304" pitchFamily="18" charset="0"/>
                <a:ea typeface="宋体" panose="02010600030101010101" pitchFamily="2" charset="-122"/>
              </a:rPr>
              <a:t>Ethernet Frame</a:t>
            </a:r>
            <a:endParaRPr lang="en-US" altLang="zh-CN" sz="1600" dirty="0">
              <a:latin typeface="Times New Roman" panose="02020603050405020304" pitchFamily="18" charset="0"/>
              <a:ea typeface="宋体" panose="02010600030101010101" pitchFamily="2" charset="-122"/>
            </a:endParaRPr>
          </a:p>
        </p:txBody>
      </p:sp>
      <p:sp>
        <p:nvSpPr>
          <p:cNvPr id="2056" name="Rectangle 11"/>
          <p:cNvSpPr/>
          <p:nvPr/>
        </p:nvSpPr>
        <p:spPr>
          <a:xfrm>
            <a:off x="4267200" y="3733800"/>
            <a:ext cx="1219200" cy="3810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p>
            <a:pPr lvl="0" algn="ctr" eaLnBrk="1" hangingPunct="1"/>
            <a:r>
              <a:rPr lang="en-US" altLang="zh-CN" sz="1600" dirty="0">
                <a:latin typeface="Times New Roman" panose="02020603050405020304" pitchFamily="18" charset="0"/>
                <a:ea typeface="宋体" panose="02010600030101010101" pitchFamily="2" charset="-122"/>
              </a:rPr>
              <a:t>Inter-Frame</a:t>
            </a:r>
            <a:br>
              <a:rPr lang="en-US" altLang="zh-CN" sz="1600" dirty="0">
                <a:latin typeface="Times New Roman" panose="02020603050405020304" pitchFamily="18" charset="0"/>
                <a:ea typeface="宋体" panose="02010600030101010101" pitchFamily="2" charset="-122"/>
              </a:rPr>
            </a:br>
            <a:r>
              <a:rPr lang="en-US" altLang="zh-CN" sz="1600" dirty="0">
                <a:latin typeface="Times New Roman" panose="02020603050405020304" pitchFamily="18" charset="0"/>
                <a:ea typeface="宋体" panose="02010600030101010101" pitchFamily="2" charset="-122"/>
              </a:rPr>
              <a:t>Gap</a:t>
            </a:r>
            <a:endParaRPr lang="en-US" altLang="zh-CN" sz="1600" dirty="0">
              <a:latin typeface="Times New Roman" panose="02020603050405020304" pitchFamily="18" charset="0"/>
              <a:ea typeface="宋体" panose="02010600030101010101" pitchFamily="2" charset="-122"/>
            </a:endParaRPr>
          </a:p>
        </p:txBody>
      </p:sp>
      <p:sp>
        <p:nvSpPr>
          <p:cNvPr id="2057" name="Text Box 12"/>
          <p:cNvSpPr txBox="1"/>
          <p:nvPr/>
        </p:nvSpPr>
        <p:spPr>
          <a:xfrm>
            <a:off x="5638800" y="3529013"/>
            <a:ext cx="3194050" cy="1190625"/>
          </a:xfrm>
          <a:prstGeom prst="rect">
            <a:avLst/>
          </a:prstGeom>
          <a:noFill/>
          <a:ln w="9525">
            <a:noFill/>
          </a:ln>
        </p:spPr>
        <p:txBody>
          <a:bodyPr wrap="none">
            <a:spAutoFit/>
          </a:bodyPr>
          <a:p>
            <a:pPr lvl="0" eaLnBrk="1" hangingPunct="1"/>
            <a:r>
              <a:rPr lang="en-US" altLang="zh-CN" sz="1800" dirty="0">
                <a:latin typeface="Times New Roman" panose="02020603050405020304" pitchFamily="18" charset="0"/>
                <a:ea typeface="宋体" panose="02010600030101010101" pitchFamily="2" charset="-122"/>
              </a:rPr>
              <a:t>Preamble: 	</a:t>
            </a:r>
            <a:r>
              <a:rPr lang="zh-CN" altLang="en-US" sz="1800" dirty="0">
                <a:latin typeface="Times New Roman" panose="02020603050405020304" pitchFamily="18" charset="0"/>
                <a:ea typeface="宋体" panose="02010600030101010101" pitchFamily="2" charset="-122"/>
              </a:rPr>
              <a:t>前导码</a:t>
            </a:r>
            <a:r>
              <a:rPr lang="en-US" altLang="zh-CN" sz="1800" dirty="0">
                <a:latin typeface="Times New Roman" panose="02020603050405020304" pitchFamily="18" charset="0"/>
                <a:ea typeface="宋体" panose="02010600030101010101" pitchFamily="2" charset="-122"/>
              </a:rPr>
              <a:t>, 7B</a:t>
            </a:r>
            <a:endParaRPr lang="en-US" altLang="zh-CN" sz="1800" dirty="0">
              <a:latin typeface="Times New Roman" panose="02020603050405020304" pitchFamily="18" charset="0"/>
              <a:ea typeface="宋体" panose="02010600030101010101" pitchFamily="2" charset="-122"/>
            </a:endParaRPr>
          </a:p>
          <a:p>
            <a:pPr lvl="0" eaLnBrk="1" hangingPunct="1"/>
            <a:r>
              <a:rPr lang="en-US" altLang="zh-CN" sz="1800" dirty="0">
                <a:latin typeface="Times New Roman" panose="02020603050405020304" pitchFamily="18" charset="0"/>
                <a:ea typeface="宋体" panose="02010600030101010101" pitchFamily="2" charset="-122"/>
              </a:rPr>
              <a:t>SFD</a:t>
            </a:r>
            <a:r>
              <a:rPr lang="zh-CN" altLang="en-US" sz="1800" dirty="0">
                <a:latin typeface="Times New Roman" panose="02020603050405020304" pitchFamily="18" charset="0"/>
                <a:ea typeface="宋体" panose="02010600030101010101" pitchFamily="2" charset="-122"/>
              </a:rPr>
              <a:t>：		帧起始，</a:t>
            </a:r>
            <a:r>
              <a:rPr lang="en-US" altLang="zh-CN" sz="1800" dirty="0">
                <a:latin typeface="Times New Roman" panose="02020603050405020304" pitchFamily="18" charset="0"/>
                <a:ea typeface="宋体" panose="02010600030101010101" pitchFamily="2" charset="-122"/>
              </a:rPr>
              <a:t>1B</a:t>
            </a:r>
            <a:endParaRPr lang="en-US" altLang="zh-CN" sz="1800" dirty="0">
              <a:latin typeface="Times New Roman" panose="02020603050405020304" pitchFamily="18" charset="0"/>
              <a:ea typeface="宋体" panose="02010600030101010101" pitchFamily="2" charset="-122"/>
            </a:endParaRPr>
          </a:p>
          <a:p>
            <a:pPr lvl="0" eaLnBrk="1" hangingPunct="1"/>
            <a:r>
              <a:rPr lang="en-US" altLang="zh-CN" sz="1800" dirty="0">
                <a:latin typeface="Times New Roman" panose="02020603050405020304" pitchFamily="18" charset="0"/>
                <a:ea typeface="宋体" panose="02010600030101010101" pitchFamily="2" charset="-122"/>
              </a:rPr>
              <a:t>Ethernet Frame: 	</a:t>
            </a:r>
            <a:r>
              <a:rPr lang="zh-CN" altLang="en-US" sz="1800" dirty="0">
                <a:latin typeface="Times New Roman" panose="02020603050405020304" pitchFamily="18" charset="0"/>
                <a:ea typeface="宋体" panose="02010600030101010101" pitchFamily="2" charset="-122"/>
              </a:rPr>
              <a:t>以太帧数据</a:t>
            </a:r>
            <a:endParaRPr lang="zh-CN" altLang="en-US" sz="1800" dirty="0">
              <a:latin typeface="Times New Roman" panose="02020603050405020304" pitchFamily="18" charset="0"/>
              <a:ea typeface="宋体" panose="02010600030101010101" pitchFamily="2" charset="-122"/>
            </a:endParaRPr>
          </a:p>
          <a:p>
            <a:pPr lvl="0" eaLnBrk="1" hangingPunct="1"/>
            <a:r>
              <a:rPr lang="en-US" altLang="zh-CN" sz="1800" dirty="0">
                <a:latin typeface="Times New Roman" panose="02020603050405020304" pitchFamily="18" charset="0"/>
                <a:ea typeface="宋体" panose="02010600030101010101" pitchFamily="2" charset="-122"/>
              </a:rPr>
              <a:t>Inter-Frame GAP: 	</a:t>
            </a:r>
            <a:r>
              <a:rPr lang="zh-CN" altLang="en-US" sz="1800" dirty="0">
                <a:latin typeface="Times New Roman" panose="02020603050405020304" pitchFamily="18" charset="0"/>
                <a:ea typeface="宋体" panose="02010600030101010101" pitchFamily="2" charset="-122"/>
              </a:rPr>
              <a:t>帧间帧</a:t>
            </a:r>
            <a:r>
              <a:rPr lang="en-US" altLang="zh-CN" sz="1800" dirty="0">
                <a:latin typeface="Times New Roman" panose="02020603050405020304" pitchFamily="18" charset="0"/>
                <a:ea typeface="宋体" panose="02010600030101010101" pitchFamily="2" charset="-122"/>
              </a:rPr>
              <a:t>, 12B</a:t>
            </a:r>
            <a:endParaRPr lang="en-US" altLang="zh-CN" sz="1800" dirty="0">
              <a:latin typeface="Times New Roman" panose="02020603050405020304" pitchFamily="18" charset="0"/>
              <a:ea typeface="宋体" panose="02010600030101010101" pitchFamily="2" charset="-122"/>
            </a:endParaRPr>
          </a:p>
        </p:txBody>
      </p:sp>
      <p:sp>
        <p:nvSpPr>
          <p:cNvPr id="2058" name="Text Box 13"/>
          <p:cNvSpPr txBox="1"/>
          <p:nvPr/>
        </p:nvSpPr>
        <p:spPr>
          <a:xfrm>
            <a:off x="914400" y="4648200"/>
            <a:ext cx="3881438" cy="822325"/>
          </a:xfrm>
          <a:prstGeom prst="rect">
            <a:avLst/>
          </a:prstGeom>
          <a:noFill/>
          <a:ln w="9525">
            <a:noFill/>
          </a:ln>
        </p:spPr>
        <p:txBody>
          <a:bodyPr wrap="none">
            <a:spAutoFit/>
          </a:bodyPr>
          <a:p>
            <a:pPr lvl="0" eaLnBrk="1" hangingPunct="1"/>
            <a:r>
              <a:rPr lang="en-US" altLang="zh-CN" dirty="0">
                <a:latin typeface="Times New Roman" panose="02020603050405020304" pitchFamily="18" charset="0"/>
                <a:ea typeface="宋体" panose="02010600030101010101" pitchFamily="2" charset="-122"/>
              </a:rPr>
              <a:t>64Bytes</a:t>
            </a:r>
            <a:r>
              <a:rPr lang="zh-CN" altLang="en-US" dirty="0">
                <a:latin typeface="Times New Roman" panose="02020603050405020304" pitchFamily="18" charset="0"/>
                <a:ea typeface="宋体" panose="02010600030101010101" pitchFamily="2" charset="-122"/>
              </a:rPr>
              <a:t>以太帧线速度</a:t>
            </a:r>
            <a:r>
              <a:rPr lang="en-US" altLang="zh-CN" dirty="0">
                <a:latin typeface="Times New Roman" panose="02020603050405020304" pitchFamily="18" charset="0"/>
                <a:ea typeface="宋体" panose="02010600030101010101" pitchFamily="2" charset="-122"/>
              </a:rPr>
              <a:t>:</a:t>
            </a:r>
            <a:endParaRPr lang="en-US" altLang="zh-CN" dirty="0">
              <a:latin typeface="Times New Roman" panose="02020603050405020304" pitchFamily="18" charset="0"/>
              <a:ea typeface="宋体" panose="02010600030101010101" pitchFamily="2" charset="-122"/>
            </a:endParaRPr>
          </a:p>
          <a:p>
            <a:pPr lvl="0" eaLnBrk="1" hangingPunct="1"/>
            <a:r>
              <a:rPr lang="en-US" altLang="zh-CN" dirty="0">
                <a:latin typeface="Times New Roman" panose="02020603050405020304" pitchFamily="18" charset="0"/>
                <a:ea typeface="宋体" panose="02010600030101010101" pitchFamily="2" charset="-122"/>
              </a:rPr>
              <a:t>10M/(20*8+64*8)=14881PPS</a:t>
            </a:r>
            <a:endParaRPr lang="en-US" altLang="zh-CN" dirty="0">
              <a:latin typeface="Times New Roman" panose="02020603050405020304" pitchFamily="18" charset="0"/>
              <a:ea typeface="宋体" panose="02010600030101010101" pitchFamily="2" charset="-122"/>
            </a:endParaRPr>
          </a:p>
        </p:txBody>
      </p:sp>
      <p:sp>
        <p:nvSpPr>
          <p:cNvPr id="2059" name="Line 14"/>
          <p:cNvSpPr/>
          <p:nvPr/>
        </p:nvSpPr>
        <p:spPr>
          <a:xfrm flipH="1" flipV="1">
            <a:off x="381000" y="2438400"/>
            <a:ext cx="1371600" cy="1295400"/>
          </a:xfrm>
          <a:prstGeom prst="line">
            <a:avLst/>
          </a:prstGeom>
          <a:ln w="9525" cap="flat" cmpd="sng">
            <a:solidFill>
              <a:schemeClr val="tx1"/>
            </a:solidFill>
            <a:prstDash val="solid"/>
            <a:headEnd type="none" w="med" len="med"/>
            <a:tailEnd type="none" w="med" len="med"/>
          </a:ln>
        </p:spPr>
      </p:sp>
      <p:sp>
        <p:nvSpPr>
          <p:cNvPr id="2060" name="Line 15"/>
          <p:cNvSpPr/>
          <p:nvPr/>
        </p:nvSpPr>
        <p:spPr>
          <a:xfrm flipV="1">
            <a:off x="4267200" y="2514600"/>
            <a:ext cx="914400" cy="1219200"/>
          </a:xfrm>
          <a:prstGeom prst="line">
            <a:avLst/>
          </a:prstGeom>
          <a:ln w="9525" cap="flat" cmpd="sng">
            <a:solidFill>
              <a:schemeClr val="tx1"/>
            </a:solidFill>
            <a:prstDash val="solid"/>
            <a:headEnd type="none" w="med" len="med"/>
            <a:tailEnd type="none" w="med" len="med"/>
          </a:ln>
        </p:spPr>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p:nvPr>
            <p:ph type="title"/>
          </p:nvPr>
        </p:nvSpPr>
        <p:spPr>
          <a:xfrm>
            <a:off x="2743200" y="381000"/>
            <a:ext cx="4648200" cy="685800"/>
          </a:xfrm>
          <a:solidFill>
            <a:srgbClr val="FFFFFF"/>
          </a:solidFill>
          <a:ln>
            <a:noFill/>
          </a:ln>
        </p:spPr>
        <p:txBody>
          <a:bodyPr/>
          <a:p>
            <a:pPr eaLnBrk="1" hangingPunct="1"/>
            <a:r>
              <a:rPr lang="zh-CN" altLang="en-US" sz="3600" dirty="0"/>
              <a:t>以太网</a:t>
            </a:r>
            <a:r>
              <a:rPr lang="en-US" altLang="zh-CN" sz="3600" dirty="0"/>
              <a:t>:</a:t>
            </a:r>
            <a:r>
              <a:rPr lang="zh-CN" altLang="en-US" sz="3600" dirty="0"/>
              <a:t>发展历程</a:t>
            </a:r>
            <a:endParaRPr lang="zh-CN" altLang="en-US" sz="3600" dirty="0"/>
          </a:p>
        </p:txBody>
      </p:sp>
      <p:sp>
        <p:nvSpPr>
          <p:cNvPr id="21507" name="Rectangle 3"/>
          <p:cNvSpPr/>
          <p:nvPr>
            <p:ph idx="1"/>
          </p:nvPr>
        </p:nvSpPr>
        <p:spPr>
          <a:xfrm>
            <a:off x="457200" y="1981200"/>
            <a:ext cx="5029200" cy="3048000"/>
          </a:xfrm>
          <a:solidFill>
            <a:srgbClr val="FFFFFF"/>
          </a:solidFill>
          <a:ln>
            <a:noFill/>
          </a:ln>
        </p:spPr>
        <p:txBody>
          <a:bodyPr/>
          <a:p>
            <a:pPr eaLnBrk="1" hangingPunct="1"/>
            <a:r>
              <a:rPr lang="zh-CN" altLang="en-US" sz="2000" dirty="0">
                <a:latin typeface="Arial" panose="020B0604020202020204" pitchFamily="34" charset="0"/>
                <a:ea typeface="_x000B__x000C_"/>
              </a:rPr>
              <a:t>以太网阶段</a:t>
            </a:r>
            <a:r>
              <a:rPr lang="en-US" altLang="zh-CN" sz="2000" dirty="0">
                <a:latin typeface="Arial" panose="020B0604020202020204" pitchFamily="34" charset="0"/>
                <a:ea typeface="_x000B__x000C_"/>
              </a:rPr>
              <a:t>,10Mbps,1973 </a:t>
            </a:r>
            <a:endParaRPr lang="en-US" altLang="zh-CN" sz="2000" dirty="0">
              <a:latin typeface="Arial" panose="020B0604020202020204" pitchFamily="34" charset="0"/>
              <a:ea typeface="_x000B__x000C_"/>
            </a:endParaRPr>
          </a:p>
          <a:p>
            <a:pPr eaLnBrk="1" hangingPunct="1">
              <a:buNone/>
            </a:pPr>
            <a:r>
              <a:rPr lang="en-US" altLang="zh-CN" sz="2000" dirty="0">
                <a:latin typeface="Arial" panose="020B0604020202020204" pitchFamily="34" charset="0"/>
              </a:rPr>
              <a:t>    IEEE 802.3 </a:t>
            </a:r>
            <a:r>
              <a:rPr lang="en-US" altLang="zh-CN" sz="2000" dirty="0">
                <a:latin typeface="Arial" panose="020B0604020202020204" pitchFamily="34" charset="0"/>
                <a:ea typeface="_x000B__x000C_"/>
              </a:rPr>
              <a:t>,1989</a:t>
            </a:r>
            <a:endParaRPr lang="en-US" altLang="zh-CN" sz="2000" dirty="0">
              <a:latin typeface="Arial" panose="020B0604020202020204" pitchFamily="34" charset="0"/>
            </a:endParaRPr>
          </a:p>
          <a:p>
            <a:pPr eaLnBrk="1" hangingPunct="1"/>
            <a:r>
              <a:rPr lang="zh-CN" altLang="en-US" sz="2000" dirty="0">
                <a:latin typeface="Arial" panose="020B0604020202020204" pitchFamily="34" charset="0"/>
                <a:ea typeface="_x000B__x000C_"/>
              </a:rPr>
              <a:t>快速以太网阶段</a:t>
            </a:r>
            <a:r>
              <a:rPr lang="en-US" altLang="zh-CN" sz="2000" dirty="0">
                <a:latin typeface="Arial" panose="020B0604020202020204" pitchFamily="34" charset="0"/>
                <a:ea typeface="_x000B__x000C_"/>
              </a:rPr>
              <a:t>,100Mbps,1992~1995</a:t>
            </a:r>
            <a:endParaRPr lang="en-US" altLang="zh-CN" sz="2000" dirty="0">
              <a:latin typeface="Arial" panose="020B0604020202020204" pitchFamily="34" charset="0"/>
              <a:ea typeface="_x000B__x000C_"/>
            </a:endParaRPr>
          </a:p>
          <a:p>
            <a:pPr eaLnBrk="1" hangingPunct="1">
              <a:buNone/>
            </a:pPr>
            <a:r>
              <a:rPr lang="en-US" altLang="zh-CN" sz="2000" dirty="0">
                <a:latin typeface="Arial" panose="020B0604020202020204" pitchFamily="34" charset="0"/>
                <a:ea typeface="_x000B__x000C_"/>
              </a:rPr>
              <a:t>   </a:t>
            </a:r>
            <a:r>
              <a:rPr lang="en-US" altLang="zh-CN" sz="2000" dirty="0">
                <a:latin typeface="Arial" panose="020B0604020202020204" pitchFamily="34" charset="0"/>
              </a:rPr>
              <a:t>IEEE 802.3u,1995</a:t>
            </a:r>
            <a:endParaRPr lang="en-US" altLang="zh-CN" sz="2000" dirty="0">
              <a:latin typeface="Arial" panose="020B0604020202020204" pitchFamily="34" charset="0"/>
              <a:ea typeface="_x000B__x000C_"/>
            </a:endParaRPr>
          </a:p>
          <a:p>
            <a:pPr eaLnBrk="1" hangingPunct="1"/>
            <a:r>
              <a:rPr lang="zh-CN" altLang="en-US" sz="2000" dirty="0">
                <a:latin typeface="Arial" panose="020B0604020202020204" pitchFamily="34" charset="0"/>
                <a:ea typeface="_x000B__x000C_"/>
              </a:rPr>
              <a:t>千兆以太网阶段</a:t>
            </a:r>
            <a:r>
              <a:rPr lang="en-US" altLang="zh-CN" sz="2000" dirty="0">
                <a:latin typeface="Arial" panose="020B0604020202020204" pitchFamily="34" charset="0"/>
                <a:ea typeface="_x000B__x000C_"/>
              </a:rPr>
              <a:t>,1000Mbps,</a:t>
            </a:r>
            <a:endParaRPr lang="en-US" altLang="zh-CN" sz="2000" dirty="0">
              <a:latin typeface="Arial" panose="020B0604020202020204" pitchFamily="34" charset="0"/>
              <a:ea typeface="_x000B__x000C_"/>
            </a:endParaRPr>
          </a:p>
          <a:p>
            <a:pPr eaLnBrk="1" hangingPunct="1">
              <a:buNone/>
            </a:pPr>
            <a:r>
              <a:rPr lang="en-US" altLang="zh-CN" sz="2000" dirty="0">
                <a:latin typeface="Arial" panose="020B0604020202020204" pitchFamily="34" charset="0"/>
              </a:rPr>
              <a:t>   IEEE 802.3z,1998</a:t>
            </a:r>
            <a:endParaRPr lang="en-US" altLang="zh-CN" sz="2000" dirty="0">
              <a:latin typeface="Arial" panose="020B0604020202020204" pitchFamily="34" charset="0"/>
              <a:ea typeface="_x000B__x000C_"/>
            </a:endParaRPr>
          </a:p>
          <a:p>
            <a:pPr eaLnBrk="1" hangingPunct="1"/>
            <a:r>
              <a:rPr lang="en-US" altLang="zh-CN" sz="2000" dirty="0">
                <a:latin typeface="Arial" panose="020B0604020202020204" pitchFamily="34" charset="0"/>
                <a:ea typeface="_x000B__x000C_"/>
              </a:rPr>
              <a:t>10G</a:t>
            </a:r>
            <a:r>
              <a:rPr lang="zh-CN" altLang="en-US" sz="2000" dirty="0">
                <a:latin typeface="Arial" panose="020B0604020202020204" pitchFamily="34" charset="0"/>
                <a:ea typeface="_x000B__x000C_"/>
              </a:rPr>
              <a:t>以太网阶段</a:t>
            </a:r>
            <a:r>
              <a:rPr lang="en-US" altLang="zh-CN" sz="2000" dirty="0">
                <a:latin typeface="Arial" panose="020B0604020202020204" pitchFamily="34" charset="0"/>
                <a:ea typeface="_x000B__x000C_"/>
              </a:rPr>
              <a:t>, 10000Mbps,</a:t>
            </a:r>
            <a:endParaRPr lang="en-US" altLang="zh-CN" sz="2000" dirty="0">
              <a:latin typeface="Arial" panose="020B0604020202020204" pitchFamily="34" charset="0"/>
              <a:ea typeface="_x000B__x000C_"/>
            </a:endParaRPr>
          </a:p>
          <a:p>
            <a:pPr eaLnBrk="1" hangingPunct="1">
              <a:buNone/>
            </a:pPr>
            <a:r>
              <a:rPr lang="en-US" altLang="zh-CN" sz="2000" dirty="0">
                <a:latin typeface="Arial" panose="020B0604020202020204" pitchFamily="34" charset="0"/>
                <a:ea typeface="_x000B__x000C_"/>
              </a:rPr>
              <a:t>   IEEE802.3ae , 2002</a:t>
            </a:r>
            <a:endParaRPr lang="en-US" altLang="zh-CN" sz="1400" dirty="0">
              <a:latin typeface="Georgia" pitchFamily="18" charset="0"/>
            </a:endParaRPr>
          </a:p>
        </p:txBody>
      </p:sp>
      <p:sp>
        <p:nvSpPr>
          <p:cNvPr id="21508" name="Rectangle 14"/>
          <p:cNvSpPr/>
          <p:nvPr/>
        </p:nvSpPr>
        <p:spPr>
          <a:xfrm>
            <a:off x="6629400" y="1676400"/>
            <a:ext cx="1295400" cy="6096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p>
            <a:pPr lvl="0" algn="ctr" eaLnBrk="1" hangingPunct="1"/>
            <a:r>
              <a:rPr lang="zh-CN" altLang="en-US" sz="1800" dirty="0">
                <a:latin typeface="Times New Roman" panose="02020603050405020304" pitchFamily="18" charset="0"/>
                <a:ea typeface="宋体" panose="02010600030101010101" pitchFamily="2" charset="-122"/>
              </a:rPr>
              <a:t>同轴电缆</a:t>
            </a:r>
            <a:endParaRPr lang="zh-CN" altLang="en-US" sz="1800" dirty="0">
              <a:latin typeface="Times New Roman" panose="02020603050405020304" pitchFamily="18" charset="0"/>
              <a:ea typeface="宋体" panose="02010600030101010101" pitchFamily="2" charset="-122"/>
            </a:endParaRPr>
          </a:p>
          <a:p>
            <a:pPr lvl="0" algn="ctr" eaLnBrk="1" hangingPunct="1"/>
            <a:r>
              <a:rPr lang="en-US" altLang="zh-CN" sz="1800" dirty="0">
                <a:latin typeface="Times New Roman" panose="02020603050405020304" pitchFamily="18" charset="0"/>
                <a:ea typeface="宋体" panose="02010600030101010101" pitchFamily="2" charset="-122"/>
              </a:rPr>
              <a:t>(10M)</a:t>
            </a:r>
            <a:endParaRPr lang="en-US" altLang="zh-CN" sz="1800" dirty="0">
              <a:latin typeface="Times New Roman" panose="02020603050405020304" pitchFamily="18" charset="0"/>
              <a:ea typeface="宋体" panose="02010600030101010101" pitchFamily="2" charset="-122"/>
            </a:endParaRPr>
          </a:p>
        </p:txBody>
      </p:sp>
      <p:sp>
        <p:nvSpPr>
          <p:cNvPr id="21509" name="AutoShape 17"/>
          <p:cNvSpPr/>
          <p:nvPr/>
        </p:nvSpPr>
        <p:spPr>
          <a:xfrm>
            <a:off x="7239000" y="2438400"/>
            <a:ext cx="152400" cy="457200"/>
          </a:xfrm>
          <a:prstGeom prst="downArrow">
            <a:avLst>
              <a:gd name="adj1" fmla="val 50000"/>
              <a:gd name="adj2" fmla="val 75000"/>
            </a:avLst>
          </a:prstGeom>
          <a:solidFill>
            <a:schemeClr val="accent1"/>
          </a:solidFill>
          <a:ln w="9525" cap="flat" cmpd="sng">
            <a:solidFill>
              <a:schemeClr val="tx1"/>
            </a:solidFill>
            <a:prstDash val="solid"/>
            <a:miter/>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21510" name="Rectangle 18"/>
          <p:cNvSpPr/>
          <p:nvPr/>
        </p:nvSpPr>
        <p:spPr>
          <a:xfrm>
            <a:off x="6705600" y="3048000"/>
            <a:ext cx="1295400" cy="6096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p>
            <a:pPr lvl="0" algn="ctr" eaLnBrk="1" hangingPunct="1"/>
            <a:r>
              <a:rPr lang="zh-CN" altLang="en-US" sz="1800" dirty="0">
                <a:latin typeface="Times New Roman" panose="02020603050405020304" pitchFamily="18" charset="0"/>
                <a:ea typeface="宋体" panose="02010600030101010101" pitchFamily="2" charset="-122"/>
              </a:rPr>
              <a:t>双绞线</a:t>
            </a:r>
            <a:br>
              <a:rPr lang="zh-CN" altLang="en-US" sz="1800" dirty="0">
                <a:latin typeface="Times New Roman" panose="02020603050405020304" pitchFamily="18" charset="0"/>
                <a:ea typeface="宋体" panose="02010600030101010101" pitchFamily="2" charset="-122"/>
              </a:rPr>
            </a:br>
            <a:r>
              <a:rPr lang="en-US" altLang="zh-CN" sz="1800" dirty="0">
                <a:latin typeface="Times New Roman" panose="02020603050405020304" pitchFamily="18" charset="0"/>
                <a:ea typeface="宋体" panose="02010600030101010101" pitchFamily="2" charset="-122"/>
              </a:rPr>
              <a:t>(10M-1G)</a:t>
            </a:r>
            <a:endParaRPr lang="en-US" altLang="zh-CN" sz="1800" dirty="0">
              <a:latin typeface="Times New Roman" panose="02020603050405020304" pitchFamily="18" charset="0"/>
              <a:ea typeface="宋体" panose="02010600030101010101" pitchFamily="2" charset="-122"/>
            </a:endParaRPr>
          </a:p>
        </p:txBody>
      </p:sp>
      <p:sp>
        <p:nvSpPr>
          <p:cNvPr id="21511" name="AutoShape 19"/>
          <p:cNvSpPr/>
          <p:nvPr/>
        </p:nvSpPr>
        <p:spPr>
          <a:xfrm>
            <a:off x="7315200" y="3962400"/>
            <a:ext cx="152400" cy="457200"/>
          </a:xfrm>
          <a:prstGeom prst="downArrow">
            <a:avLst>
              <a:gd name="adj1" fmla="val 50000"/>
              <a:gd name="adj2" fmla="val 75000"/>
            </a:avLst>
          </a:prstGeom>
          <a:solidFill>
            <a:schemeClr val="accent1"/>
          </a:solidFill>
          <a:ln w="9525" cap="flat" cmpd="sng">
            <a:solidFill>
              <a:schemeClr val="tx1"/>
            </a:solidFill>
            <a:prstDash val="solid"/>
            <a:miter/>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21512" name="Rectangle 20"/>
          <p:cNvSpPr/>
          <p:nvPr/>
        </p:nvSpPr>
        <p:spPr>
          <a:xfrm>
            <a:off x="6705600" y="4648200"/>
            <a:ext cx="1295400" cy="6096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p>
            <a:pPr lvl="0" algn="ctr" eaLnBrk="1" hangingPunct="1"/>
            <a:r>
              <a:rPr lang="zh-CN" altLang="en-US" sz="1800" dirty="0">
                <a:latin typeface="Times New Roman" panose="02020603050405020304" pitchFamily="18" charset="0"/>
                <a:ea typeface="宋体" panose="02010600030101010101" pitchFamily="2" charset="-122"/>
              </a:rPr>
              <a:t>光纤</a:t>
            </a:r>
            <a:endParaRPr lang="zh-CN" altLang="en-US" sz="1800" dirty="0">
              <a:latin typeface="Times New Roman" panose="02020603050405020304" pitchFamily="18" charset="0"/>
              <a:ea typeface="宋体" panose="02010600030101010101" pitchFamily="2" charset="-122"/>
            </a:endParaRPr>
          </a:p>
          <a:p>
            <a:pPr lvl="0" algn="ctr" eaLnBrk="1" hangingPunct="1"/>
            <a:r>
              <a:rPr lang="en-US" altLang="zh-CN" sz="1800" dirty="0">
                <a:latin typeface="Times New Roman" panose="02020603050405020304" pitchFamily="18" charset="0"/>
                <a:ea typeface="宋体" panose="02010600030101010101" pitchFamily="2" charset="-122"/>
              </a:rPr>
              <a:t>(100M-10G)</a:t>
            </a:r>
            <a:endParaRPr lang="en-US" altLang="zh-CN" sz="1800" dirty="0">
              <a:latin typeface="Times New Roman" panose="02020603050405020304" pitchFamily="18" charset="0"/>
              <a:ea typeface="宋体" panose="02010600030101010101" pitchFamily="2" charset="-122"/>
            </a:endParaRPr>
          </a:p>
        </p:txBody>
      </p:sp>
      <p:sp>
        <p:nvSpPr>
          <p:cNvPr id="21513" name="Text Box 21"/>
          <p:cNvSpPr txBox="1"/>
          <p:nvPr/>
        </p:nvSpPr>
        <p:spPr>
          <a:xfrm>
            <a:off x="593725" y="1392238"/>
            <a:ext cx="1708150" cy="457200"/>
          </a:xfrm>
          <a:prstGeom prst="rect">
            <a:avLst/>
          </a:prstGeom>
          <a:noFill/>
          <a:ln w="9525">
            <a:noFill/>
          </a:ln>
        </p:spPr>
        <p:txBody>
          <a:bodyPr wrap="none">
            <a:spAutoFit/>
          </a:bodyPr>
          <a:p>
            <a:pPr lvl="0" eaLnBrk="1" hangingPunct="1"/>
            <a:r>
              <a:rPr lang="zh-CN" altLang="en-US" dirty="0">
                <a:latin typeface="Times New Roman" panose="02020603050405020304" pitchFamily="18" charset="0"/>
                <a:ea typeface="宋体" panose="02010600030101010101" pitchFamily="2" charset="-122"/>
              </a:rPr>
              <a:t>传输性能：</a:t>
            </a:r>
            <a:endParaRPr lang="zh-CN" altLang="en-US" dirty="0">
              <a:latin typeface="Times New Roman" panose="02020603050405020304" pitchFamily="18" charset="0"/>
              <a:ea typeface="宋体" panose="02010600030101010101" pitchFamily="2" charset="-122"/>
            </a:endParaRPr>
          </a:p>
        </p:txBody>
      </p:sp>
      <p:sp>
        <p:nvSpPr>
          <p:cNvPr id="21514" name="Text Box 22"/>
          <p:cNvSpPr txBox="1"/>
          <p:nvPr/>
        </p:nvSpPr>
        <p:spPr>
          <a:xfrm>
            <a:off x="4648200" y="1371600"/>
            <a:ext cx="1708150" cy="457200"/>
          </a:xfrm>
          <a:prstGeom prst="rect">
            <a:avLst/>
          </a:prstGeom>
          <a:noFill/>
          <a:ln w="9525">
            <a:noFill/>
          </a:ln>
        </p:spPr>
        <p:txBody>
          <a:bodyPr wrap="none">
            <a:spAutoFit/>
          </a:bodyPr>
          <a:p>
            <a:pPr lvl="0" eaLnBrk="1" hangingPunct="1"/>
            <a:r>
              <a:rPr lang="zh-CN" altLang="en-US" dirty="0">
                <a:latin typeface="Times New Roman" panose="02020603050405020304" pitchFamily="18" charset="0"/>
                <a:ea typeface="宋体" panose="02010600030101010101" pitchFamily="2" charset="-122"/>
              </a:rPr>
              <a:t>传输介质：</a:t>
            </a:r>
            <a:endParaRPr lang="zh-CN" altLang="en-US" dirty="0">
              <a:latin typeface="Times New Roman" panose="02020603050405020304" pitchFamily="18" charset="0"/>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5" name="Rectangle 2"/>
          <p:cNvSpPr/>
          <p:nvPr>
            <p:ph type="title"/>
          </p:nvPr>
        </p:nvSpPr>
        <p:spPr>
          <a:xfrm>
            <a:off x="2438400" y="381000"/>
            <a:ext cx="5257800" cy="685800"/>
          </a:xfrm>
          <a:solidFill>
            <a:srgbClr val="FFFFFF"/>
          </a:solidFill>
          <a:ln>
            <a:noFill/>
          </a:ln>
        </p:spPr>
        <p:txBody>
          <a:bodyPr/>
          <a:p>
            <a:pPr eaLnBrk="1" hangingPunct="1"/>
            <a:r>
              <a:rPr lang="zh-CN" altLang="en-US" sz="3600" dirty="0"/>
              <a:t>以太网交换机</a:t>
            </a:r>
            <a:r>
              <a:rPr lang="en-US" altLang="zh-CN" sz="3600" dirty="0"/>
              <a:t>:HUB</a:t>
            </a:r>
            <a:endParaRPr lang="en-US" altLang="zh-CN" sz="3600" dirty="0"/>
          </a:p>
        </p:txBody>
      </p:sp>
      <p:sp>
        <p:nvSpPr>
          <p:cNvPr id="3076" name="Rectangle 3"/>
          <p:cNvSpPr/>
          <p:nvPr>
            <p:ph idx="1"/>
          </p:nvPr>
        </p:nvSpPr>
        <p:spPr>
          <a:xfrm>
            <a:off x="685800" y="1219200"/>
            <a:ext cx="7772400" cy="1447800"/>
          </a:xfrm>
          <a:solidFill>
            <a:srgbClr val="FFFFFF"/>
          </a:solidFill>
          <a:ln>
            <a:noFill/>
          </a:ln>
        </p:spPr>
        <p:txBody>
          <a:bodyPr/>
          <a:p>
            <a:pPr eaLnBrk="1" hangingPunct="1"/>
            <a:r>
              <a:rPr lang="zh-CN" altLang="en-US" sz="2000" dirty="0">
                <a:latin typeface="Arial" panose="020B0604020202020204" pitchFamily="34" charset="0"/>
              </a:rPr>
              <a:t>多个用户共享网络的有效带宽。</a:t>
            </a:r>
            <a:endParaRPr lang="zh-CN" altLang="en-US" sz="2000" dirty="0">
              <a:latin typeface="Arial" panose="020B0604020202020204" pitchFamily="34" charset="0"/>
            </a:endParaRPr>
          </a:p>
          <a:p>
            <a:pPr eaLnBrk="1" hangingPunct="1"/>
            <a:r>
              <a:rPr lang="zh-CN" altLang="en-US" sz="2000" dirty="0">
                <a:latin typeface="Arial" panose="020B0604020202020204" pitchFamily="34" charset="0"/>
              </a:rPr>
              <a:t>不区分数据包到达的目的端口，它把接收到的所有数据包转发到所有的端口，因此</a:t>
            </a:r>
            <a:r>
              <a:rPr lang="en-US" altLang="zh-CN" sz="2000" dirty="0">
                <a:latin typeface="Arial" panose="020B0604020202020204" pitchFamily="34" charset="0"/>
              </a:rPr>
              <a:t>Hub</a:t>
            </a:r>
            <a:r>
              <a:rPr lang="zh-CN" altLang="en-US" sz="2000" dirty="0">
                <a:latin typeface="Arial" panose="020B0604020202020204" pitchFamily="34" charset="0"/>
              </a:rPr>
              <a:t>上的所有端口形成一个广播域。</a:t>
            </a:r>
            <a:endParaRPr lang="zh-CN" altLang="en-US" sz="2000" dirty="0">
              <a:latin typeface="Arial" panose="020B0604020202020204" pitchFamily="34" charset="0"/>
            </a:endParaRPr>
          </a:p>
          <a:p>
            <a:pPr eaLnBrk="1" hangingPunct="1"/>
            <a:r>
              <a:rPr lang="zh-CN" altLang="en-US" sz="2000" dirty="0">
                <a:latin typeface="Arial" panose="020B0604020202020204" pitchFamily="34" charset="0"/>
              </a:rPr>
              <a:t>不对数据进行分析处理，不管包的对错，一律发送出去。</a:t>
            </a:r>
            <a:endParaRPr lang="zh-CN" altLang="en-US" sz="2000" dirty="0">
              <a:latin typeface="Arial" panose="020B0604020202020204" pitchFamily="34" charset="0"/>
            </a:endParaRPr>
          </a:p>
        </p:txBody>
      </p:sp>
      <p:graphicFrame>
        <p:nvGraphicFramePr>
          <p:cNvPr id="3074" name="Object 4"/>
          <p:cNvGraphicFramePr/>
          <p:nvPr/>
        </p:nvGraphicFramePr>
        <p:xfrm>
          <a:off x="685800" y="2895600"/>
          <a:ext cx="4953000" cy="2843213"/>
        </p:xfrm>
        <a:graphic>
          <a:graphicData uri="http://schemas.openxmlformats.org/presentationml/2006/ole">
            <mc:AlternateContent xmlns:mc="http://schemas.openxmlformats.org/markup-compatibility/2006">
              <mc:Choice xmlns:v="urn:schemas-microsoft-com:vml" Requires="v">
                <p:oleObj spid="_x0000_s2" name="" r:id="rId1" imgW="2217420" imgH="1274445" progId="FLW3Drawing">
                  <p:embed/>
                </p:oleObj>
              </mc:Choice>
              <mc:Fallback>
                <p:oleObj name="" r:id="rId1" imgW="2217420" imgH="1274445" progId="FLW3Drawing">
                  <p:embed/>
                  <p:pic>
                    <p:nvPicPr>
                      <p:cNvPr id="0" name="图片 1"/>
                      <p:cNvPicPr/>
                      <p:nvPr/>
                    </p:nvPicPr>
                    <p:blipFill>
                      <a:blip r:embed="rId2"/>
                      <a:stretch>
                        <a:fillRect/>
                      </a:stretch>
                    </p:blipFill>
                    <p:spPr>
                      <a:xfrm>
                        <a:off x="685800" y="2895600"/>
                        <a:ext cx="4953000" cy="2843213"/>
                      </a:xfrm>
                      <a:prstGeom prst="rect">
                        <a:avLst/>
                      </a:prstGeom>
                      <a:noFill/>
                      <a:ln w="38100">
                        <a:noFill/>
                        <a:miter/>
                      </a:ln>
                    </p:spPr>
                  </p:pic>
                </p:oleObj>
              </mc:Fallback>
            </mc:AlternateContent>
          </a:graphicData>
        </a:graphic>
      </p:graphicFrame>
      <p:sp>
        <p:nvSpPr>
          <p:cNvPr id="3077" name="Text Box 5"/>
          <p:cNvSpPr txBox="1"/>
          <p:nvPr/>
        </p:nvSpPr>
        <p:spPr>
          <a:xfrm>
            <a:off x="4876800" y="5029200"/>
            <a:ext cx="3810000" cy="701675"/>
          </a:xfrm>
          <a:prstGeom prst="rect">
            <a:avLst/>
          </a:prstGeom>
          <a:noFill/>
          <a:ln w="9525">
            <a:noFill/>
          </a:ln>
        </p:spPr>
        <p:txBody>
          <a:bodyPr>
            <a:spAutoFit/>
          </a:bodyPr>
          <a:p>
            <a:pPr lvl="0" eaLnBrk="1" hangingPunct="1"/>
            <a:r>
              <a:rPr lang="en-US" altLang="zh-CN" sz="2000" b="1" i="1" dirty="0">
                <a:latin typeface="Times New Roman" panose="02020603050405020304" pitchFamily="18" charset="0"/>
                <a:ea typeface="宋体" panose="02010600030101010101" pitchFamily="2" charset="-122"/>
              </a:rPr>
              <a:t>HUB</a:t>
            </a:r>
            <a:r>
              <a:rPr lang="zh-CN" altLang="en-US" sz="2000" b="1" i="1" dirty="0">
                <a:latin typeface="Times New Roman" panose="02020603050405020304" pitchFamily="18" charset="0"/>
                <a:ea typeface="宋体" panose="02010600030101010101" pitchFamily="2" charset="-122"/>
              </a:rPr>
              <a:t>对所连接的</a:t>
            </a:r>
            <a:r>
              <a:rPr lang="en-US" altLang="zh-CN" sz="2000" b="1" i="1" dirty="0">
                <a:latin typeface="Times New Roman" panose="02020603050405020304" pitchFamily="18" charset="0"/>
                <a:ea typeface="宋体" panose="02010600030101010101" pitchFamily="2" charset="-122"/>
              </a:rPr>
              <a:t>LAN</a:t>
            </a:r>
            <a:r>
              <a:rPr lang="zh-CN" altLang="en-US" sz="2000" b="1" i="1" dirty="0">
                <a:latin typeface="Times New Roman" panose="02020603050405020304" pitchFamily="18" charset="0"/>
                <a:ea typeface="宋体" panose="02010600030101010101" pitchFamily="2" charset="-122"/>
              </a:rPr>
              <a:t>只做信号的中继，冲突检测在通信终端之间</a:t>
            </a:r>
            <a:endParaRPr lang="zh-CN" altLang="en-US" sz="2000" b="1" i="1" dirty="0">
              <a:latin typeface="Times New Roman" panose="02020603050405020304" pitchFamily="18" charset="0"/>
              <a:ea typeface="宋体" panose="02010600030101010101" pitchFamily="2" charset="-122"/>
            </a:endParaRPr>
          </a:p>
        </p:txBody>
      </p:sp>
      <p:sp>
        <p:nvSpPr>
          <p:cNvPr id="3078" name="Oval 6"/>
          <p:cNvSpPr/>
          <p:nvPr/>
        </p:nvSpPr>
        <p:spPr>
          <a:xfrm>
            <a:off x="1066800" y="3124200"/>
            <a:ext cx="3733800" cy="2362200"/>
          </a:xfrm>
          <a:prstGeom prst="ellipse">
            <a:avLst/>
          </a:prstGeom>
          <a:noFill/>
          <a:ln w="9525" cap="flat" cmpd="sng">
            <a:solidFill>
              <a:schemeClr val="tx1"/>
            </a:solidFill>
            <a:prstDash val="dash"/>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9" name="Rectangle 2"/>
          <p:cNvSpPr/>
          <p:nvPr>
            <p:ph type="title"/>
          </p:nvPr>
        </p:nvSpPr>
        <p:spPr>
          <a:xfrm>
            <a:off x="2743200" y="381000"/>
            <a:ext cx="5257800" cy="685800"/>
          </a:xfrm>
          <a:solidFill>
            <a:srgbClr val="FFFFFF"/>
          </a:solidFill>
          <a:ln>
            <a:noFill/>
          </a:ln>
        </p:spPr>
        <p:txBody>
          <a:bodyPr/>
          <a:p>
            <a:pPr eaLnBrk="1" hangingPunct="1"/>
            <a:r>
              <a:rPr lang="zh-CN" altLang="en-US" sz="3600" dirty="0"/>
              <a:t>以太网交换机</a:t>
            </a:r>
            <a:r>
              <a:rPr lang="en-US" altLang="zh-CN" sz="3600" dirty="0"/>
              <a:t>:Bridge</a:t>
            </a:r>
            <a:endParaRPr lang="en-US" altLang="zh-CN" sz="3600" dirty="0"/>
          </a:p>
        </p:txBody>
      </p:sp>
      <p:sp>
        <p:nvSpPr>
          <p:cNvPr id="4100" name="Rectangle 3"/>
          <p:cNvSpPr/>
          <p:nvPr>
            <p:ph idx="1"/>
          </p:nvPr>
        </p:nvSpPr>
        <p:spPr>
          <a:xfrm>
            <a:off x="457200" y="1219200"/>
            <a:ext cx="8534400" cy="1905000"/>
          </a:xfrm>
          <a:solidFill>
            <a:srgbClr val="FFFFFF"/>
          </a:solidFill>
          <a:ln>
            <a:noFill/>
          </a:ln>
        </p:spPr>
        <p:txBody>
          <a:bodyPr/>
          <a:p>
            <a:pPr eaLnBrk="1" hangingPunct="1">
              <a:lnSpc>
                <a:spcPct val="90000"/>
              </a:lnSpc>
            </a:pPr>
            <a:r>
              <a:rPr lang="zh-CN" altLang="en-US" sz="2000" dirty="0">
                <a:latin typeface="Arial" panose="020B0604020202020204" pitchFamily="34" charset="0"/>
              </a:rPr>
              <a:t>网桥内置存储器可做帧缓冲</a:t>
            </a:r>
            <a:endParaRPr lang="zh-CN" altLang="en-US" sz="2000" dirty="0">
              <a:latin typeface="Arial" panose="020B0604020202020204" pitchFamily="34" charset="0"/>
            </a:endParaRPr>
          </a:p>
          <a:p>
            <a:pPr eaLnBrk="1" hangingPunct="1">
              <a:lnSpc>
                <a:spcPct val="90000"/>
              </a:lnSpc>
            </a:pPr>
            <a:r>
              <a:rPr lang="zh-CN" altLang="en-US" sz="2000" dirty="0">
                <a:latin typeface="Arial" panose="020B0604020202020204" pitchFamily="34" charset="0"/>
              </a:rPr>
              <a:t>帧缓冲使网桥可以在每一个端口做载波侦听和冲突检测而不是简单的信号中继，因此可以隔离冲突域</a:t>
            </a:r>
            <a:endParaRPr lang="zh-CN" altLang="en-US" sz="2000" dirty="0">
              <a:latin typeface="Arial" panose="020B0604020202020204" pitchFamily="34" charset="0"/>
            </a:endParaRPr>
          </a:p>
          <a:p>
            <a:pPr eaLnBrk="1" hangingPunct="1">
              <a:lnSpc>
                <a:spcPct val="90000"/>
              </a:lnSpc>
            </a:pPr>
            <a:r>
              <a:rPr lang="zh-CN" altLang="en-US" sz="2000" dirty="0">
                <a:latin typeface="Arial" panose="020B0604020202020204" pitchFamily="34" charset="0"/>
              </a:rPr>
              <a:t>网桥内部维护地址信息表，基于地址学习可以进行无人干预的自动转发</a:t>
            </a:r>
            <a:endParaRPr lang="zh-CN" altLang="en-US" sz="2000" dirty="0">
              <a:latin typeface="Arial" panose="020B0604020202020204" pitchFamily="34" charset="0"/>
            </a:endParaRPr>
          </a:p>
          <a:p>
            <a:pPr eaLnBrk="1" hangingPunct="1">
              <a:lnSpc>
                <a:spcPct val="90000"/>
              </a:lnSpc>
            </a:pPr>
            <a:r>
              <a:rPr lang="zh-CN" altLang="en-US" sz="2000" dirty="0">
                <a:latin typeface="Arial" panose="020B0604020202020204" pitchFamily="34" charset="0"/>
              </a:rPr>
              <a:t>网桥的地址信息学习是基于源地址的学习</a:t>
            </a:r>
            <a:endParaRPr lang="zh-CN" altLang="en-US" sz="2000" dirty="0">
              <a:latin typeface="Arial" panose="020B0604020202020204" pitchFamily="34" charset="0"/>
            </a:endParaRPr>
          </a:p>
          <a:p>
            <a:pPr eaLnBrk="1" hangingPunct="1">
              <a:lnSpc>
                <a:spcPct val="90000"/>
              </a:lnSpc>
            </a:pPr>
            <a:r>
              <a:rPr lang="zh-CN" altLang="en-US" sz="2000" dirty="0">
                <a:latin typeface="Arial" panose="020B0604020202020204" pitchFamily="34" charset="0"/>
              </a:rPr>
              <a:t>网桥可以使不同速率的网络连接起来</a:t>
            </a:r>
            <a:endParaRPr lang="zh-CN" altLang="en-US" sz="2000" dirty="0">
              <a:latin typeface="Arial" panose="020B0604020202020204" pitchFamily="34" charset="0"/>
            </a:endParaRPr>
          </a:p>
        </p:txBody>
      </p:sp>
      <p:graphicFrame>
        <p:nvGraphicFramePr>
          <p:cNvPr id="4098" name="Object 5"/>
          <p:cNvGraphicFramePr/>
          <p:nvPr/>
        </p:nvGraphicFramePr>
        <p:xfrm>
          <a:off x="838200" y="3505200"/>
          <a:ext cx="3810000" cy="2187575"/>
        </p:xfrm>
        <a:graphic>
          <a:graphicData uri="http://schemas.openxmlformats.org/presentationml/2006/ole">
            <mc:AlternateContent xmlns:mc="http://schemas.openxmlformats.org/markup-compatibility/2006">
              <mc:Choice xmlns:v="urn:schemas-microsoft-com:vml" Requires="v">
                <p:oleObj spid="_x0000_s3077" name="" r:id="rId1" imgW="2217420" imgH="1274445" progId="FLW3Drawing">
                  <p:embed/>
                </p:oleObj>
              </mc:Choice>
              <mc:Fallback>
                <p:oleObj name="" r:id="rId1" imgW="2217420" imgH="1274445" progId="FLW3Drawing">
                  <p:embed/>
                  <p:pic>
                    <p:nvPicPr>
                      <p:cNvPr id="0" name="图片 3076"/>
                      <p:cNvPicPr/>
                      <p:nvPr/>
                    </p:nvPicPr>
                    <p:blipFill>
                      <a:blip r:embed="rId2"/>
                      <a:stretch>
                        <a:fillRect/>
                      </a:stretch>
                    </p:blipFill>
                    <p:spPr>
                      <a:xfrm>
                        <a:off x="838200" y="3505200"/>
                        <a:ext cx="3810000" cy="2187575"/>
                      </a:xfrm>
                      <a:prstGeom prst="rect">
                        <a:avLst/>
                      </a:prstGeom>
                      <a:noFill/>
                      <a:ln w="38100">
                        <a:noFill/>
                        <a:miter/>
                      </a:ln>
                    </p:spPr>
                  </p:pic>
                </p:oleObj>
              </mc:Fallback>
            </mc:AlternateContent>
          </a:graphicData>
        </a:graphic>
      </p:graphicFrame>
      <p:sp>
        <p:nvSpPr>
          <p:cNvPr id="4101" name="Oval 7"/>
          <p:cNvSpPr/>
          <p:nvPr/>
        </p:nvSpPr>
        <p:spPr>
          <a:xfrm>
            <a:off x="685800" y="3505200"/>
            <a:ext cx="1295400" cy="914400"/>
          </a:xfrm>
          <a:prstGeom prst="ellipse">
            <a:avLst/>
          </a:prstGeom>
          <a:noFill/>
          <a:ln w="9525" cap="flat" cmpd="sng">
            <a:solidFill>
              <a:schemeClr val="tx1"/>
            </a:solidFill>
            <a:prstDash val="dash"/>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4102" name="Oval 8"/>
          <p:cNvSpPr/>
          <p:nvPr/>
        </p:nvSpPr>
        <p:spPr>
          <a:xfrm>
            <a:off x="762000" y="4724400"/>
            <a:ext cx="1295400" cy="914400"/>
          </a:xfrm>
          <a:prstGeom prst="ellipse">
            <a:avLst/>
          </a:prstGeom>
          <a:noFill/>
          <a:ln w="9525" cap="flat" cmpd="sng">
            <a:solidFill>
              <a:schemeClr val="tx1"/>
            </a:solidFill>
            <a:prstDash val="dash"/>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4103" name="Oval 9"/>
          <p:cNvSpPr/>
          <p:nvPr/>
        </p:nvSpPr>
        <p:spPr>
          <a:xfrm>
            <a:off x="3429000" y="3962400"/>
            <a:ext cx="1295400" cy="914400"/>
          </a:xfrm>
          <a:prstGeom prst="ellipse">
            <a:avLst/>
          </a:prstGeom>
          <a:noFill/>
          <a:ln w="9525" cap="flat" cmpd="sng">
            <a:solidFill>
              <a:schemeClr val="tx1"/>
            </a:solidFill>
            <a:prstDash val="dash"/>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4104" name="Oval 10"/>
          <p:cNvSpPr/>
          <p:nvPr/>
        </p:nvSpPr>
        <p:spPr>
          <a:xfrm>
            <a:off x="2133600" y="3276600"/>
            <a:ext cx="1295400" cy="914400"/>
          </a:xfrm>
          <a:prstGeom prst="ellipse">
            <a:avLst/>
          </a:prstGeom>
          <a:noFill/>
          <a:ln w="9525" cap="flat" cmpd="sng">
            <a:solidFill>
              <a:schemeClr val="tx1"/>
            </a:solidFill>
            <a:prstDash val="dash"/>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4105" name="Oval 11"/>
          <p:cNvSpPr/>
          <p:nvPr/>
        </p:nvSpPr>
        <p:spPr>
          <a:xfrm>
            <a:off x="2209800" y="4953000"/>
            <a:ext cx="1295400" cy="914400"/>
          </a:xfrm>
          <a:prstGeom prst="ellipse">
            <a:avLst/>
          </a:prstGeom>
          <a:noFill/>
          <a:ln w="9525" cap="flat" cmpd="sng">
            <a:solidFill>
              <a:schemeClr val="tx1"/>
            </a:solidFill>
            <a:prstDash val="dash"/>
            <a:headEnd type="none" w="med" len="med"/>
            <a:tailEnd type="none" w="med" len="med"/>
          </a:ln>
        </p:spPr>
        <p:txBody>
          <a:bodyPr wrap="none" anchor="ctr"/>
          <a:p>
            <a:pPr lvl="0" eaLnBrk="1" hangingPunct="1"/>
            <a:endParaRPr lang="zh-CN" altLang="en-US" dirty="0">
              <a:latin typeface="Times New Roman" panose="02020603050405020304" pitchFamily="18" charset="0"/>
              <a:ea typeface="宋体" panose="02010600030101010101" pitchFamily="2" charset="-122"/>
            </a:endParaRPr>
          </a:p>
        </p:txBody>
      </p:sp>
      <p:sp>
        <p:nvSpPr>
          <p:cNvPr id="4106" name="Rectangle 12"/>
          <p:cNvSpPr/>
          <p:nvPr/>
        </p:nvSpPr>
        <p:spPr>
          <a:xfrm>
            <a:off x="4191000" y="5029200"/>
            <a:ext cx="4572000" cy="701675"/>
          </a:xfrm>
          <a:prstGeom prst="rect">
            <a:avLst/>
          </a:prstGeom>
          <a:noFill/>
          <a:ln w="9525">
            <a:noFill/>
          </a:ln>
        </p:spPr>
        <p:txBody>
          <a:bodyPr>
            <a:spAutoFit/>
          </a:bodyPr>
          <a:p>
            <a:pPr lvl="0" eaLnBrk="1" hangingPunct="1">
              <a:spcBef>
                <a:spcPct val="50000"/>
              </a:spcBef>
            </a:pPr>
            <a:r>
              <a:rPr lang="en-US" altLang="zh-CN" sz="2000" b="1" i="1" dirty="0">
                <a:latin typeface="Times New Roman" panose="02020603050405020304" pitchFamily="18" charset="0"/>
                <a:ea typeface="宋体" panose="02010600030101010101" pitchFamily="2" charset="-122"/>
              </a:rPr>
              <a:t>Bridge</a:t>
            </a:r>
            <a:r>
              <a:rPr lang="zh-CN" altLang="en-US" sz="2000" b="1" i="1" dirty="0">
                <a:latin typeface="Times New Roman" panose="02020603050405020304" pitchFamily="18" charset="0"/>
                <a:ea typeface="宋体" panose="02010600030101010101" pitchFamily="2" charset="-122"/>
              </a:rPr>
              <a:t>对所连接的</a:t>
            </a:r>
            <a:r>
              <a:rPr lang="en-US" altLang="zh-CN" sz="2000" b="1" i="1" dirty="0">
                <a:latin typeface="Times New Roman" panose="02020603050405020304" pitchFamily="18" charset="0"/>
                <a:ea typeface="宋体" panose="02010600030101010101" pitchFamily="2" charset="-122"/>
              </a:rPr>
              <a:t>LAN</a:t>
            </a:r>
            <a:r>
              <a:rPr lang="zh-CN" altLang="en-US" sz="2000" b="1" i="1" dirty="0">
                <a:latin typeface="Times New Roman" panose="02020603050405020304" pitchFamily="18" charset="0"/>
                <a:ea typeface="宋体" panose="02010600030101010101" pitchFamily="2" charset="-122"/>
              </a:rPr>
              <a:t>只做帧转发，冲突检测在通信终端与网桥端口之间</a:t>
            </a:r>
            <a:endParaRPr lang="zh-CN" altLang="en-US" sz="2000" b="1" i="1" dirty="0">
              <a:latin typeface="Times New Roman" panose="02020603050405020304" pitchFamily="18" charset="0"/>
              <a:ea typeface="宋体" panose="02010600030101010101" pitchFamily="2" charset="-122"/>
            </a:endParaRPr>
          </a:p>
        </p:txBody>
      </p:sp>
    </p:spTree>
  </p:cSld>
  <p:clrMapOvr>
    <a:masterClrMapping/>
  </p:clrMapOvr>
</p:sld>
</file>

<file path=ppt/theme/theme1.xml><?xml version="1.0" encoding="utf-8"?>
<a:theme xmlns:a="http://schemas.openxmlformats.org/drawingml/2006/main" name="08-以太网基础-2005">
  <a:themeElements>
    <a:clrScheme name="08-以太网基础-2005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08-以太网基础-2005">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08-以太网基础-2005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8-以太网基础-200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8-以太网基础-2005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8-以太网基础-2005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8-以太网基础-20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8-以太网基础-20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8-以太网基础-20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E:\work\相关管理\LanSwitch\培训课程\08-以太网基础-2005.ppt</Template>
  <TotalTime>0</TotalTime>
  <Words>5946</Words>
  <Application>WPS 演示</Application>
  <PresentationFormat>全屏显示(4:3)</PresentationFormat>
  <Paragraphs>461</Paragraphs>
  <Slides>40</Slides>
  <Notes>26</Notes>
  <HiddenSlides>0</HiddenSlides>
  <MMClips>0</MMClips>
  <ScaleCrop>false</ScaleCrop>
  <HeadingPairs>
    <vt:vector size="10" baseType="variant">
      <vt:variant>
        <vt:lpstr>已用的字体</vt:lpstr>
      </vt:variant>
      <vt:variant>
        <vt:i4>17</vt:i4>
      </vt:variant>
      <vt:variant>
        <vt:lpstr>主题</vt:lpstr>
      </vt:variant>
      <vt:variant>
        <vt:i4>1</vt:i4>
      </vt:variant>
      <vt:variant>
        <vt:lpstr>嵌入 OLE 服务器</vt:lpstr>
      </vt:variant>
      <vt:variant>
        <vt:i4>16</vt:i4>
      </vt:variant>
      <vt:variant>
        <vt:lpstr>幻灯片标题</vt:lpstr>
      </vt:variant>
      <vt:variant>
        <vt:i4>40</vt:i4>
      </vt:variant>
      <vt:variant>
        <vt:lpstr>自定义放映</vt:lpstr>
      </vt:variant>
      <vt:variant>
        <vt:i4>3</vt:i4>
      </vt:variant>
    </vt:vector>
  </HeadingPairs>
  <TitlesOfParts>
    <vt:vector size="77" baseType="lpstr">
      <vt:lpstr>Arial</vt:lpstr>
      <vt:lpstr>宋体</vt:lpstr>
      <vt:lpstr>Wingdings</vt:lpstr>
      <vt:lpstr>Times New Roman</vt:lpstr>
      <vt:lpstr>_x000B__x000C_</vt:lpstr>
      <vt:lpstr>Georgia</vt:lpstr>
      <vt:lpstr>黑体</vt:lpstr>
      <vt:lpstr>Arial Unicode MS</vt:lpstr>
      <vt:lpstr>Helvetica</vt:lpstr>
      <vt:lpstr>Times-Roman</vt:lpstr>
      <vt:lpstr>Tahoma</vt:lpstr>
      <vt:lpstr>Symbol</vt:lpstr>
      <vt:lpstr>Courier New</vt:lpstr>
      <vt:lpstr>微软雅黑</vt:lpstr>
      <vt:lpstr>id-kaiun</vt:lpstr>
      <vt:lpstr>MT Extra</vt:lpstr>
      <vt:lpstr>Segoe UI Symbol</vt:lpstr>
      <vt:lpstr>08-以太网基础-2005</vt:lpstr>
      <vt:lpstr>FLW3Drawing</vt:lpstr>
      <vt:lpstr>Word.Document.8</vt:lpstr>
      <vt:lpstr>Photoshop.Image.6</vt:lpstr>
      <vt:lpstr>FLW3Drawing</vt:lpstr>
      <vt:lpstr>FLW3Drawing</vt:lpstr>
      <vt:lpstr>FLW3Drawing</vt:lpstr>
      <vt:lpstr>FLW3Drawing</vt:lpstr>
      <vt:lpstr>FLW3Drawing</vt:lpstr>
      <vt:lpstr>FLW3Drawing</vt:lpstr>
      <vt:lpstr>FLW3Drawing</vt:lpstr>
      <vt:lpstr>FLW3Drawing</vt:lpstr>
      <vt:lpstr>Paint.Picture</vt:lpstr>
      <vt:lpstr>Visio.Drawing.6</vt:lpstr>
      <vt:lpstr>Paint.Picture</vt:lpstr>
      <vt:lpstr>FLW3Drawing</vt:lpstr>
      <vt:lpstr>Photoshop.Image.6</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自定义放映1</vt:lpstr>
      <vt:lpstr>自定义放映2</vt:lpstr>
      <vt:lpstr>自定义放映3</vt:lpstr>
    </vt:vector>
  </TitlesOfParts>
  <Company>Harbour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以太网基础</dc:title>
  <dc:creator>Guo Yinghui</dc:creator>
  <cp:lastModifiedBy>admin</cp:lastModifiedBy>
  <cp:revision>575</cp:revision>
  <dcterms:created xsi:type="dcterms:W3CDTF">2001-10-14T06:05:34Z</dcterms:created>
  <dcterms:modified xsi:type="dcterms:W3CDTF">2017-04-27T07:25:10Z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